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9"/>
  </p:notesMasterIdLst>
  <p:sldIdLst>
    <p:sldId id="256" r:id="rId2"/>
    <p:sldId id="258" r:id="rId3"/>
    <p:sldId id="260" r:id="rId4"/>
    <p:sldId id="269" r:id="rId5"/>
    <p:sldId id="266" r:id="rId6"/>
    <p:sldId id="262" r:id="rId7"/>
    <p:sldId id="263" r:id="rId8"/>
    <p:sldId id="259" r:id="rId9"/>
    <p:sldId id="261" r:id="rId10"/>
    <p:sldId id="273" r:id="rId11"/>
    <p:sldId id="275" r:id="rId12"/>
    <p:sldId id="270" r:id="rId13"/>
    <p:sldId id="271" r:id="rId14"/>
    <p:sldId id="264" r:id="rId15"/>
    <p:sldId id="272" r:id="rId16"/>
    <p:sldId id="274" r:id="rId17"/>
    <p:sldId id="267" r:id="rId18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Világos stílus 1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Közepesen sötét stílus 4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170" y="-8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25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2.emf"/><Relationship Id="rId5" Type="http://schemas.openxmlformats.org/officeDocument/2006/relationships/image" Target="../media/image12.wmf"/><Relationship Id="rId4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image" Target="../media/image54.emf"/><Relationship Id="rId7" Type="http://schemas.openxmlformats.org/officeDocument/2006/relationships/image" Target="../media/image58.emf"/><Relationship Id="rId2" Type="http://schemas.openxmlformats.org/officeDocument/2006/relationships/image" Target="../media/image53.emf"/><Relationship Id="rId1" Type="http://schemas.openxmlformats.org/officeDocument/2006/relationships/image" Target="../media/image52.emf"/><Relationship Id="rId6" Type="http://schemas.openxmlformats.org/officeDocument/2006/relationships/image" Target="../media/image57.emf"/><Relationship Id="rId11" Type="http://schemas.openxmlformats.org/officeDocument/2006/relationships/image" Target="../media/image61.wmf"/><Relationship Id="rId5" Type="http://schemas.openxmlformats.org/officeDocument/2006/relationships/image" Target="../media/image56.emf"/><Relationship Id="rId10" Type="http://schemas.openxmlformats.org/officeDocument/2006/relationships/image" Target="../media/image60.emf"/><Relationship Id="rId4" Type="http://schemas.openxmlformats.org/officeDocument/2006/relationships/image" Target="../media/image55.emf"/><Relationship Id="rId9" Type="http://schemas.openxmlformats.org/officeDocument/2006/relationships/image" Target="../media/image44.e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10.wmf"/><Relationship Id="rId7" Type="http://schemas.openxmlformats.org/officeDocument/2006/relationships/image" Target="../media/image63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11" Type="http://schemas.openxmlformats.org/officeDocument/2006/relationships/image" Target="../media/image17.wmf"/><Relationship Id="rId5" Type="http://schemas.openxmlformats.org/officeDocument/2006/relationships/image" Target="../media/image12.wmf"/><Relationship Id="rId10" Type="http://schemas.openxmlformats.org/officeDocument/2006/relationships/image" Target="../media/image16.wmf"/><Relationship Id="rId4" Type="http://schemas.openxmlformats.org/officeDocument/2006/relationships/image" Target="../media/image11.wmf"/><Relationship Id="rId9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9848B2A-50D9-4DA4-BABC-7739607C4CD6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hu-H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6B8BCF8-92BE-4F55-B032-477E3F5B5AD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655599-663D-4F69-A9A0-D3229F0E5345}" type="slidenum">
              <a:rPr lang="hu-H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hu-H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07A6A2-63DD-4289-B133-681E9E3BF6F6}" type="slidenum">
              <a:rPr lang="hu-H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hu-HU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6D8B2A-740A-405B-8F40-D46D4F137FB9}" type="slidenum">
              <a:rPr lang="hu-H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hu-H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Straight Connector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Straight Connector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Straight Connector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Oval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Oval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B2A97-6597-4785-BA82-8E674EEB60F8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8B89F-6492-41EB-A35A-4A25FE856AF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774A351-BD19-4166-BABF-2DD7D982F149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C61C74B-A57B-4953-8A95-35A9E853750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Straight Connector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Straight Connector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Oval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Oval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Straight Connector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7368E-AFA4-443D-9EDE-8C3579943A37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2BC56-C5B5-4773-AE42-391535D277E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DCECF-63EE-4991-9F2A-961F4A6CC29E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80871-B84E-4476-82E6-7160241F925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73C2B-9532-4A24-8820-B8180BB62976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EA7C1-2A18-4BE4-8EA6-2A4951A5491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B2A1DB2-AA7D-426A-8171-7A545D4F8AD4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36B9888-AA26-4544-80FC-F62B64FE367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D9A41-616C-4809-B4B1-30FF31272FFD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6E8BF-9298-4F11-B14E-D410DF83B19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Straight Connector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l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7DF5F49-33B2-4CE1-82B3-87F9D6859813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0B1E7E5-A375-4169-8C6F-D9517CBCC15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Oval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Straight Connector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3E6153E-968B-4FF8-B5C6-5F3FB5D6AC58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F931073-0494-432F-8BD7-A6F2CB80998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DFCF8-1825-493A-86BB-CBCC7FCE45CB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627EC-C446-45AF-A0BE-75E3C68CB77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5E757-631D-4B8A-BBB1-0849BDDA2672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27243-B4F6-433B-A5E1-FDC92C3FA06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5E9CDB-C5BF-4CC8-B05A-5490B6D6356C}" type="datetimeFigureOut">
              <a:rPr lang="hu-HU"/>
              <a:pPr>
                <a:defRPr/>
              </a:pPr>
              <a:t>2012.11.15.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BACF3D-9342-4144-A8B8-F180339F513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1" r:id="rId4"/>
    <p:sldLayoutId id="2147483850" r:id="rId5"/>
    <p:sldLayoutId id="2147483855" r:id="rId6"/>
    <p:sldLayoutId id="2147483849" r:id="rId7"/>
    <p:sldLayoutId id="2147483856" r:id="rId8"/>
    <p:sldLayoutId id="2147483857" r:id="rId9"/>
    <p:sldLayoutId id="2147483848" r:id="rId10"/>
    <p:sldLayoutId id="214748384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D38E27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6CEAD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CFB8B2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oleObject" Target="../embeddings/oleObject16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0.bin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8.bin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12.bin"/><Relationship Id="rId14" Type="http://schemas.openxmlformats.org/officeDocument/2006/relationships/oleObject" Target="../embeddings/oleObject1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oleObject" Target="../embeddings/oleObject29.bin"/><Relationship Id="rId7" Type="http://schemas.openxmlformats.org/officeDocument/2006/relationships/image" Target="../media/image3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Relationship Id="rId9" Type="http://schemas.openxmlformats.org/officeDocument/2006/relationships/oleObject" Target="../embeddings/oleObject3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8.bin"/><Relationship Id="rId5" Type="http://schemas.openxmlformats.org/officeDocument/2006/relationships/oleObject" Target="../embeddings/oleObject37.bin"/><Relationship Id="rId4" Type="http://schemas.openxmlformats.org/officeDocument/2006/relationships/oleObject" Target="../embeddings/oleObject3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47.bin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image" Target="../media/image62.e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3.bin"/><Relationship Id="rId12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2.bin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1.bin"/><Relationship Id="rId10" Type="http://schemas.openxmlformats.org/officeDocument/2006/relationships/oleObject" Target="../embeddings/oleObject56.bin"/><Relationship Id="rId4" Type="http://schemas.openxmlformats.org/officeDocument/2006/relationships/oleObject" Target="../embeddings/oleObject50.bin"/><Relationship Id="rId9" Type="http://schemas.openxmlformats.org/officeDocument/2006/relationships/oleObject" Target="../embeddings/oleObject55.bin"/><Relationship Id="rId14" Type="http://schemas.openxmlformats.org/officeDocument/2006/relationships/oleObject" Target="../embeddings/oleObject59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13" Type="http://schemas.openxmlformats.org/officeDocument/2006/relationships/oleObject" Target="../embeddings/oleObject69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63.bin"/><Relationship Id="rId12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2.bin"/><Relationship Id="rId11" Type="http://schemas.openxmlformats.org/officeDocument/2006/relationships/oleObject" Target="../embeddings/oleObject67.bin"/><Relationship Id="rId5" Type="http://schemas.openxmlformats.org/officeDocument/2006/relationships/oleObject" Target="../embeddings/oleObject61.bin"/><Relationship Id="rId10" Type="http://schemas.openxmlformats.org/officeDocument/2006/relationships/oleObject" Target="../embeddings/oleObject66.bin"/><Relationship Id="rId4" Type="http://schemas.openxmlformats.org/officeDocument/2006/relationships/oleObject" Target="../embeddings/oleObject60.bin"/><Relationship Id="rId9" Type="http://schemas.openxmlformats.org/officeDocument/2006/relationships/oleObject" Target="../embeddings/oleObject65.bin"/><Relationship Id="rId14" Type="http://schemas.openxmlformats.org/officeDocument/2006/relationships/oleObject" Target="../embeddings/oleObject7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2275" y="765175"/>
            <a:ext cx="7416800" cy="160496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 smtClean="0"/>
              <a:t>Új, oxigén- és halogéntartalmú </a:t>
            </a:r>
            <a:r>
              <a:rPr lang="hu-HU" dirty="0" err="1" smtClean="0"/>
              <a:t>ösztronszármazékok</a:t>
            </a:r>
            <a:r>
              <a:rPr lang="hu-HU" dirty="0" smtClean="0"/>
              <a:t> szintézise és </a:t>
            </a:r>
            <a:r>
              <a:rPr lang="hu-HU" dirty="0" err="1" smtClean="0"/>
              <a:t>antiproliferációs</a:t>
            </a:r>
            <a:r>
              <a:rPr lang="hu-HU" dirty="0" smtClean="0"/>
              <a:t> vizsgálata</a:t>
            </a:r>
            <a:endParaRPr lang="hu-HU" dirty="0"/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3132138" y="3213100"/>
            <a:ext cx="4821237" cy="1155700"/>
          </a:xfrm>
        </p:spPr>
        <p:txBody>
          <a:bodyPr/>
          <a:lstStyle/>
          <a:p>
            <a:pPr algn="ctr" eaLnBrk="1" hangingPunct="1"/>
            <a:r>
              <a:rPr lang="hu-HU" sz="2200" smtClean="0"/>
              <a:t>Szabó Johanna</a:t>
            </a:r>
          </a:p>
          <a:p>
            <a:pPr algn="ctr" eaLnBrk="1" hangingPunct="1"/>
            <a:r>
              <a:rPr lang="hu-HU" sz="2200" smtClean="0"/>
              <a:t>Vegyész MSc II.</a:t>
            </a:r>
          </a:p>
          <a:p>
            <a:pPr algn="ctr" eaLnBrk="1" hangingPunct="1"/>
            <a:r>
              <a:rPr lang="hu-HU" sz="2200" smtClean="0"/>
              <a:t>2012.</a:t>
            </a:r>
          </a:p>
        </p:txBody>
      </p:sp>
      <p:sp>
        <p:nvSpPr>
          <p:cNvPr id="14339" name="Subtitle 2"/>
          <p:cNvSpPr txBox="1">
            <a:spLocks/>
          </p:cNvSpPr>
          <p:nvPr/>
        </p:nvSpPr>
        <p:spPr bwMode="auto">
          <a:xfrm>
            <a:off x="3059113" y="5300663"/>
            <a:ext cx="4822825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hu-HU" b="1">
                <a:solidFill>
                  <a:schemeClr val="tx2"/>
                </a:solidFill>
                <a:latin typeface="Century Schoolbook" pitchFamily="18" charset="0"/>
              </a:rPr>
              <a:t>Témavezető: Dr. Mernyák Erzsébet</a:t>
            </a:r>
          </a:p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hu-HU" b="1">
                <a:solidFill>
                  <a:schemeClr val="tx2"/>
                </a:solidFill>
                <a:latin typeface="Century Schoolbook" pitchFamily="18" charset="0"/>
              </a:rPr>
              <a:t>SZTE TTIK </a:t>
            </a:r>
          </a:p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hu-HU" b="1">
                <a:solidFill>
                  <a:schemeClr val="tx2"/>
                </a:solidFill>
                <a:latin typeface="Century Schoolbook" pitchFamily="18" charset="0"/>
              </a:rPr>
              <a:t>Szerves Kémiai Tanszék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44450"/>
            <a:ext cx="7931150" cy="9937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500" dirty="0" smtClean="0"/>
              <a:t>Irodalmi előzmények i. </a:t>
            </a:r>
            <a:br>
              <a:rPr lang="hu-HU" sz="2500" dirty="0" smtClean="0"/>
            </a:br>
            <a:r>
              <a:rPr lang="hu-HU" sz="2500" dirty="0" smtClean="0"/>
              <a:t>A D-szekoaldehid előállítása</a:t>
            </a:r>
            <a:endParaRPr lang="hu-HU" sz="2500" dirty="0"/>
          </a:p>
        </p:txBody>
      </p:sp>
      <p:graphicFrame>
        <p:nvGraphicFramePr>
          <p:cNvPr id="2179" name="Object 131"/>
          <p:cNvGraphicFramePr>
            <a:graphicFrameLocks noChangeAspect="1"/>
          </p:cNvGraphicFramePr>
          <p:nvPr/>
        </p:nvGraphicFramePr>
        <p:xfrm>
          <a:off x="268288" y="1773238"/>
          <a:ext cx="8264525" cy="4103687"/>
        </p:xfrm>
        <a:graphic>
          <a:graphicData uri="http://schemas.openxmlformats.org/presentationml/2006/ole">
            <p:oleObj spid="_x0000_s2179" name="CS ChemDraw Drawing" r:id="rId3" imgW="8566404" imgH="4255008" progId="ChemDraw.Document.6.0">
              <p:embed/>
            </p:oleObj>
          </a:graphicData>
        </a:graphic>
      </p:graphicFrame>
      <p:sp>
        <p:nvSpPr>
          <p:cNvPr id="2181" name="Text Box 113"/>
          <p:cNvSpPr txBox="1">
            <a:spLocks noChangeArrowheads="1"/>
          </p:cNvSpPr>
          <p:nvPr/>
        </p:nvSpPr>
        <p:spPr bwMode="auto">
          <a:xfrm>
            <a:off x="8243888" y="5805488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1</a:t>
            </a:r>
          </a:p>
        </p:txBody>
      </p:sp>
      <p:sp>
        <p:nvSpPr>
          <p:cNvPr id="3" name="Téglalap 2"/>
          <p:cNvSpPr/>
          <p:nvPr/>
        </p:nvSpPr>
        <p:spPr>
          <a:xfrm>
            <a:off x="179388" y="6237288"/>
            <a:ext cx="554355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hu-HU" sz="1000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Wölfling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, J.;</a:t>
            </a:r>
            <a:r>
              <a:rPr lang="hu-HU" sz="1000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Mernyák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, E</a:t>
            </a:r>
            <a:r>
              <a:rPr lang="hu-HU" sz="1000" i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., 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Frank, É, </a:t>
            </a:r>
            <a:r>
              <a:rPr lang="hu-HU" sz="1000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Falkay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, G, Márki, Á, </a:t>
            </a:r>
            <a:r>
              <a:rPr lang="hu-HU" sz="1000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Minorics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, R, Schneider, </a:t>
            </a:r>
            <a:r>
              <a:rPr lang="hu-HU" sz="1000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Gy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.</a:t>
            </a:r>
          </a:p>
          <a:p>
            <a:pPr>
              <a:defRPr/>
            </a:pPr>
            <a:r>
              <a:rPr lang="hu-HU" sz="1000" i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Steroids</a:t>
            </a:r>
            <a:r>
              <a:rPr lang="hu-HU" sz="1000" i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hu-HU" sz="1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2003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, </a:t>
            </a:r>
            <a:r>
              <a:rPr lang="hu-HU" sz="1000" i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68, 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277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50" y="44450"/>
            <a:ext cx="7786688" cy="9223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800" dirty="0" smtClean="0"/>
              <a:t>Irodalmi előzmények II. </a:t>
            </a:r>
            <a:br>
              <a:rPr lang="hu-HU" sz="2800" dirty="0" smtClean="0"/>
            </a:br>
            <a:r>
              <a:rPr lang="hu-HU" sz="2800" dirty="0" smtClean="0"/>
              <a:t>D-homoösztron epimerek hatástana</a:t>
            </a:r>
            <a:endParaRPr lang="hu-HU" sz="2800" dirty="0"/>
          </a:p>
        </p:txBody>
      </p:sp>
      <p:graphicFrame>
        <p:nvGraphicFramePr>
          <p:cNvPr id="3583" name="Object 511"/>
          <p:cNvGraphicFramePr>
            <a:graphicFrameLocks noChangeAspect="1"/>
          </p:cNvGraphicFramePr>
          <p:nvPr/>
        </p:nvGraphicFramePr>
        <p:xfrm>
          <a:off x="755650" y="1457325"/>
          <a:ext cx="3113088" cy="2116138"/>
        </p:xfrm>
        <a:graphic>
          <a:graphicData uri="http://schemas.openxmlformats.org/presentationml/2006/ole">
            <p:oleObj spid="_x0000_s3583" name="CS ChemDraw Drawing" r:id="rId3" imgW="2848356" imgH="1836420" progId="ChemDraw.Document.6.0">
              <p:embed/>
            </p:oleObj>
          </a:graphicData>
        </a:graphic>
      </p:graphicFrame>
      <p:graphicFrame>
        <p:nvGraphicFramePr>
          <p:cNvPr id="3584" name="Object 512"/>
          <p:cNvGraphicFramePr>
            <a:graphicFrameLocks noChangeAspect="1"/>
          </p:cNvGraphicFramePr>
          <p:nvPr/>
        </p:nvGraphicFramePr>
        <p:xfrm>
          <a:off x="3103563" y="4252913"/>
          <a:ext cx="2189162" cy="1409700"/>
        </p:xfrm>
        <a:graphic>
          <a:graphicData uri="http://schemas.openxmlformats.org/presentationml/2006/ole">
            <p:oleObj spid="_x0000_s3584" name="CS ChemDraw Drawing" r:id="rId4" imgW="2848356" imgH="1836420" progId="ChemDraw.Document.6.0">
              <p:embed/>
            </p:oleObj>
          </a:graphicData>
        </a:graphic>
      </p:graphicFrame>
      <p:graphicFrame>
        <p:nvGraphicFramePr>
          <p:cNvPr id="3585" name="Object 513"/>
          <p:cNvGraphicFramePr>
            <a:graphicFrameLocks noChangeAspect="1"/>
          </p:cNvGraphicFramePr>
          <p:nvPr/>
        </p:nvGraphicFramePr>
        <p:xfrm>
          <a:off x="392113" y="4221163"/>
          <a:ext cx="2308225" cy="1441450"/>
        </p:xfrm>
        <a:graphic>
          <a:graphicData uri="http://schemas.openxmlformats.org/presentationml/2006/ole">
            <p:oleObj spid="_x0000_s3585" name="CS ChemDraw Drawing" r:id="rId5" imgW="2941320" imgH="1834896" progId="ChemDraw.Document.6.0">
              <p:embed/>
            </p:oleObj>
          </a:graphicData>
        </a:graphic>
      </p:graphicFrame>
      <p:graphicFrame>
        <p:nvGraphicFramePr>
          <p:cNvPr id="3586" name="Object 514"/>
          <p:cNvGraphicFramePr>
            <a:graphicFrameLocks noChangeAspect="1"/>
          </p:cNvGraphicFramePr>
          <p:nvPr/>
        </p:nvGraphicFramePr>
        <p:xfrm>
          <a:off x="5649913" y="4221163"/>
          <a:ext cx="2306637" cy="1441450"/>
        </p:xfrm>
        <a:graphic>
          <a:graphicData uri="http://schemas.openxmlformats.org/presentationml/2006/ole">
            <p:oleObj spid="_x0000_s3586" name="CS ChemDraw Drawing" r:id="rId6" imgW="2941320" imgH="1836420" progId="ChemDraw.Document.6.0">
              <p:embed/>
            </p:oleObj>
          </a:graphicData>
        </a:graphic>
      </p:graphicFrame>
      <p:sp>
        <p:nvSpPr>
          <p:cNvPr id="8" name="Lekerekített téglalap 7"/>
          <p:cNvSpPr/>
          <p:nvPr/>
        </p:nvSpPr>
        <p:spPr>
          <a:xfrm>
            <a:off x="395288" y="1341438"/>
            <a:ext cx="3960812" cy="2376487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sp>
        <p:nvSpPr>
          <p:cNvPr id="3589" name="TextBox 3"/>
          <p:cNvSpPr txBox="1">
            <a:spLocks noChangeArrowheads="1"/>
          </p:cNvSpPr>
          <p:nvPr/>
        </p:nvSpPr>
        <p:spPr bwMode="auto">
          <a:xfrm>
            <a:off x="4500563" y="2003425"/>
            <a:ext cx="41036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hu-HU" sz="1600">
                <a:solidFill>
                  <a:schemeClr val="tx2"/>
                </a:solidFill>
                <a:latin typeface="Century Schoolbook" pitchFamily="18" charset="0"/>
              </a:rPr>
              <a:t>Nem kötődik az ösztrogén receptorhoz</a:t>
            </a:r>
          </a:p>
          <a:p>
            <a:pPr marL="285750" indent="-285750">
              <a:buFont typeface="Arial" charset="0"/>
              <a:buChar char="•"/>
            </a:pPr>
            <a:r>
              <a:rPr lang="hu-HU" sz="1600">
                <a:solidFill>
                  <a:schemeClr val="tx2"/>
                </a:solidFill>
                <a:latin typeface="Century Schoolbook" pitchFamily="18" charset="0"/>
              </a:rPr>
              <a:t>Nincs ösztrogénhatása</a:t>
            </a:r>
          </a:p>
          <a:p>
            <a:pPr marL="285750" indent="-285750">
              <a:buFont typeface="Arial" charset="0"/>
              <a:buChar char="•"/>
            </a:pPr>
            <a:r>
              <a:rPr lang="hu-HU" sz="1600">
                <a:solidFill>
                  <a:schemeClr val="tx2"/>
                </a:solidFill>
                <a:latin typeface="Century Schoolbook" pitchFamily="18" charset="0"/>
              </a:rPr>
              <a:t>Szelektív antitumor hatás a HeLa sejtvonalon (IC</a:t>
            </a:r>
            <a:r>
              <a:rPr lang="hu-HU" sz="1600" baseline="-25000">
                <a:solidFill>
                  <a:schemeClr val="tx2"/>
                </a:solidFill>
                <a:latin typeface="Century Schoolbook" pitchFamily="18" charset="0"/>
              </a:rPr>
              <a:t>50 </a:t>
            </a:r>
            <a:r>
              <a:rPr lang="hu-HU" sz="1600">
                <a:solidFill>
                  <a:schemeClr val="tx2"/>
                </a:solidFill>
                <a:latin typeface="Century Schoolbook" pitchFamily="18" charset="0"/>
              </a:rPr>
              <a:t>= 5,5 </a:t>
            </a:r>
            <a:r>
              <a:rPr lang="hu-HU" sz="1600">
                <a:solidFill>
                  <a:schemeClr val="tx2"/>
                </a:solidFill>
                <a:latin typeface="Symbol" pitchFamily="18" charset="2"/>
              </a:rPr>
              <a:t>m</a:t>
            </a:r>
            <a:r>
              <a:rPr lang="hu-HU" sz="1600">
                <a:solidFill>
                  <a:schemeClr val="tx2"/>
                </a:solidFill>
                <a:latin typeface="Century Schoolbook" pitchFamily="18" charset="0"/>
              </a:rPr>
              <a:t>M)</a:t>
            </a:r>
          </a:p>
          <a:p>
            <a:pPr marL="285750" indent="-285750">
              <a:buFont typeface="Arial" charset="0"/>
              <a:buChar char="•"/>
            </a:pPr>
            <a:endParaRPr lang="hu-HU" sz="1600">
              <a:solidFill>
                <a:schemeClr val="tx2"/>
              </a:solidFill>
              <a:latin typeface="Century Schoolbook" pitchFamily="18" charset="0"/>
            </a:endParaRPr>
          </a:p>
        </p:txBody>
      </p:sp>
      <p:sp>
        <p:nvSpPr>
          <p:cNvPr id="3" name="Ellipszis 2"/>
          <p:cNvSpPr/>
          <p:nvPr/>
        </p:nvSpPr>
        <p:spPr>
          <a:xfrm>
            <a:off x="323850" y="5445125"/>
            <a:ext cx="431800" cy="36036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4" name="Ellipszis 3"/>
          <p:cNvSpPr/>
          <p:nvPr/>
        </p:nvSpPr>
        <p:spPr>
          <a:xfrm>
            <a:off x="2987675" y="5445125"/>
            <a:ext cx="431800" cy="36036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5" name="Ellipszis 4"/>
          <p:cNvSpPr/>
          <p:nvPr/>
        </p:nvSpPr>
        <p:spPr>
          <a:xfrm>
            <a:off x="5508625" y="5445125"/>
            <a:ext cx="503238" cy="36036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2051050" y="4221163"/>
            <a:ext cx="217488" cy="576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3" name="Téglalap 12"/>
          <p:cNvSpPr/>
          <p:nvPr/>
        </p:nvSpPr>
        <p:spPr>
          <a:xfrm>
            <a:off x="4643438" y="4221163"/>
            <a:ext cx="215900" cy="576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4" name="Téglalap 13"/>
          <p:cNvSpPr/>
          <p:nvPr/>
        </p:nvSpPr>
        <p:spPr>
          <a:xfrm>
            <a:off x="7308850" y="4221163"/>
            <a:ext cx="215900" cy="576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5" name="Szövegdoboz 14"/>
          <p:cNvSpPr txBox="1"/>
          <p:nvPr/>
        </p:nvSpPr>
        <p:spPr>
          <a:xfrm>
            <a:off x="4140200" y="3944938"/>
            <a:ext cx="6477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sz="12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13-</a:t>
            </a:r>
            <a:r>
              <a:rPr lang="hu-HU" sz="1200" b="1" dirty="0">
                <a:solidFill>
                  <a:schemeClr val="accent3">
                    <a:lumMod val="50000"/>
                  </a:schemeClr>
                </a:solidFill>
                <a:latin typeface="Symbol" pitchFamily="18" charset="2"/>
              </a:rPr>
              <a:t>a</a:t>
            </a:r>
            <a:endParaRPr lang="hu-HU" sz="12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1547813" y="3944938"/>
            <a:ext cx="5762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sz="12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13-</a:t>
            </a:r>
            <a:r>
              <a:rPr lang="hu-HU" sz="1200" b="1" dirty="0">
                <a:solidFill>
                  <a:schemeClr val="accent3">
                    <a:lumMod val="50000"/>
                  </a:schemeClr>
                </a:solidFill>
                <a:latin typeface="Symbol" pitchFamily="18" charset="2"/>
              </a:rPr>
              <a:t>b</a:t>
            </a:r>
            <a:endParaRPr lang="hu-HU" sz="1200" dirty="0">
              <a:latin typeface="Symbol" pitchFamily="18" charset="2"/>
            </a:endParaRPr>
          </a:p>
        </p:txBody>
      </p:sp>
      <p:sp>
        <p:nvSpPr>
          <p:cNvPr id="3598" name="Text Box 443"/>
          <p:cNvSpPr txBox="1">
            <a:spLocks noChangeArrowheads="1"/>
          </p:cNvSpPr>
          <p:nvPr/>
        </p:nvSpPr>
        <p:spPr bwMode="auto">
          <a:xfrm>
            <a:off x="8243888" y="5799138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2</a:t>
            </a:r>
          </a:p>
        </p:txBody>
      </p:sp>
      <p:sp>
        <p:nvSpPr>
          <p:cNvPr id="18" name="Szövegdoboz 17"/>
          <p:cNvSpPr txBox="1"/>
          <p:nvPr/>
        </p:nvSpPr>
        <p:spPr>
          <a:xfrm>
            <a:off x="6804025" y="3944938"/>
            <a:ext cx="6477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sz="12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13-</a:t>
            </a:r>
            <a:r>
              <a:rPr lang="hu-HU" sz="1200" b="1" dirty="0">
                <a:solidFill>
                  <a:schemeClr val="accent3">
                    <a:lumMod val="50000"/>
                  </a:schemeClr>
                </a:solidFill>
                <a:latin typeface="Symbol" pitchFamily="18" charset="2"/>
              </a:rPr>
              <a:t>a</a:t>
            </a:r>
            <a:endParaRPr lang="hu-HU" sz="12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107950" y="6269038"/>
            <a:ext cx="824388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hu-HU" sz="1000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Minorics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, R.;</a:t>
            </a:r>
            <a:r>
              <a:rPr lang="hu-HU" sz="1000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Bózsity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, N.; </a:t>
            </a:r>
            <a:r>
              <a:rPr lang="hu-HU" sz="1000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Wölfling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, J.; </a:t>
            </a:r>
            <a:r>
              <a:rPr lang="hu-HU" sz="1000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Mernyák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, E.; Schneider, </a:t>
            </a:r>
            <a:r>
              <a:rPr lang="hu-HU" sz="1000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Gy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.; Márki, Á.; </a:t>
            </a:r>
            <a:r>
              <a:rPr lang="hu-HU" sz="1000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Falkay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, G.; </a:t>
            </a:r>
            <a:r>
              <a:rPr lang="hu-HU" sz="1000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Ocsovszki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, I.; </a:t>
            </a:r>
            <a:r>
              <a:rPr lang="hu-HU" sz="1000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Zupkó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, </a:t>
            </a:r>
            <a:r>
              <a:rPr lang="hu-HU" sz="1000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I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. </a:t>
            </a:r>
          </a:p>
          <a:p>
            <a:pPr>
              <a:defRPr/>
            </a:pPr>
            <a:r>
              <a:rPr lang="hu-HU" sz="1000" i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J</a:t>
            </a:r>
            <a:r>
              <a:rPr lang="hu-HU" sz="1000" i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. </a:t>
            </a:r>
            <a:r>
              <a:rPr lang="hu-HU" sz="1000" i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Steroid</a:t>
            </a:r>
            <a:r>
              <a:rPr lang="hu-HU" sz="1000" i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hu-HU" sz="1000" i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Biochem</a:t>
            </a:r>
            <a:r>
              <a:rPr lang="hu-HU" sz="1000" i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. Mol. </a:t>
            </a:r>
            <a:r>
              <a:rPr lang="hu-HU" sz="1000" i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Biol</a:t>
            </a:r>
            <a:r>
              <a:rPr lang="hu-HU" sz="1000" i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.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hu-HU" sz="1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2012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, </a:t>
            </a:r>
            <a:r>
              <a:rPr lang="hu-HU" sz="1000" i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132</a:t>
            </a:r>
            <a:r>
              <a:rPr lang="hu-HU" sz="1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, 168.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63" y="44450"/>
            <a:ext cx="7786687" cy="9223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800" dirty="0" smtClean="0"/>
              <a:t>Irodalmi előzmények III. </a:t>
            </a:r>
            <a:br>
              <a:rPr lang="hu-HU" sz="2800" dirty="0" smtClean="0"/>
            </a:br>
            <a:r>
              <a:rPr lang="hu-HU" sz="2800" dirty="0" err="1" smtClean="0"/>
              <a:t>Tetrahidropirán</a:t>
            </a:r>
            <a:r>
              <a:rPr lang="hu-HU" sz="2800" dirty="0" smtClean="0"/>
              <a:t> és </a:t>
            </a:r>
            <a:r>
              <a:rPr lang="hu-HU" sz="2800" cap="none" dirty="0" err="1" smtClean="0"/>
              <a:t>d</a:t>
            </a:r>
            <a:r>
              <a:rPr lang="hu-HU" sz="2800" dirty="0" err="1" smtClean="0"/>
              <a:t>-lakton</a:t>
            </a:r>
            <a:r>
              <a:rPr lang="hu-HU" sz="2800" dirty="0" smtClean="0"/>
              <a:t> származékok</a:t>
            </a:r>
            <a:endParaRPr lang="hu-HU" sz="2800" dirty="0"/>
          </a:p>
        </p:txBody>
      </p:sp>
      <p:sp>
        <p:nvSpPr>
          <p:cNvPr id="2365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23651" name="Object 99"/>
          <p:cNvGraphicFramePr>
            <a:graphicFrameLocks noChangeAspect="1"/>
          </p:cNvGraphicFramePr>
          <p:nvPr/>
        </p:nvGraphicFramePr>
        <p:xfrm>
          <a:off x="1565275" y="2182813"/>
          <a:ext cx="5167313" cy="3190875"/>
        </p:xfrm>
        <a:graphic>
          <a:graphicData uri="http://schemas.openxmlformats.org/presentationml/2006/ole">
            <p:oleObj spid="_x0000_s23651" name="CS ChemDraw Drawing" r:id="rId3" imgW="3105912" imgH="1918716" progId="ChemDraw.Document.6.0">
              <p:embed/>
            </p:oleObj>
          </a:graphicData>
        </a:graphic>
      </p:graphicFrame>
      <p:sp>
        <p:nvSpPr>
          <p:cNvPr id="23654" name="Text Box 82"/>
          <p:cNvSpPr txBox="1">
            <a:spLocks noChangeArrowheads="1"/>
          </p:cNvSpPr>
          <p:nvPr/>
        </p:nvSpPr>
        <p:spPr bwMode="auto">
          <a:xfrm>
            <a:off x="8243888" y="5805488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3</a:t>
            </a:r>
          </a:p>
        </p:txBody>
      </p:sp>
      <p:sp>
        <p:nvSpPr>
          <p:cNvPr id="23655" name="Oval 83"/>
          <p:cNvSpPr>
            <a:spLocks noChangeArrowheads="1"/>
          </p:cNvSpPr>
          <p:nvPr/>
        </p:nvSpPr>
        <p:spPr bwMode="auto">
          <a:xfrm rot="1661491">
            <a:off x="1403350" y="5013325"/>
            <a:ext cx="720725" cy="503238"/>
          </a:xfrm>
          <a:prstGeom prst="ellipse">
            <a:avLst/>
          </a:prstGeom>
          <a:noFill/>
          <a:ln w="222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23656" name="Oval 84"/>
          <p:cNvSpPr>
            <a:spLocks noChangeArrowheads="1"/>
          </p:cNvSpPr>
          <p:nvPr/>
        </p:nvSpPr>
        <p:spPr bwMode="auto">
          <a:xfrm rot="1661491">
            <a:off x="1403350" y="3141663"/>
            <a:ext cx="720725" cy="503237"/>
          </a:xfrm>
          <a:prstGeom prst="ellipse">
            <a:avLst/>
          </a:prstGeom>
          <a:noFill/>
          <a:ln w="222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388" y="44450"/>
            <a:ext cx="7467600" cy="4953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500" dirty="0" smtClean="0"/>
              <a:t>Célkitűzés</a:t>
            </a:r>
            <a:endParaRPr lang="hu-HU" sz="2500" dirty="0"/>
          </a:p>
        </p:txBody>
      </p:sp>
      <p:sp>
        <p:nvSpPr>
          <p:cNvPr id="6" name="Lekerekített téglalap 5"/>
          <p:cNvSpPr/>
          <p:nvPr/>
        </p:nvSpPr>
        <p:spPr>
          <a:xfrm>
            <a:off x="2843213" y="2492375"/>
            <a:ext cx="2736850" cy="1728788"/>
          </a:xfrm>
          <a:prstGeom prst="roundRect">
            <a:avLst/>
          </a:prstGeom>
          <a:noFill/>
          <a:ln w="444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graphicFrame>
        <p:nvGraphicFramePr>
          <p:cNvPr id="25382" name="Object 806"/>
          <p:cNvGraphicFramePr>
            <a:graphicFrameLocks noChangeAspect="1"/>
          </p:cNvGraphicFramePr>
          <p:nvPr/>
        </p:nvGraphicFramePr>
        <p:xfrm>
          <a:off x="323850" y="2205038"/>
          <a:ext cx="1771650" cy="1114425"/>
        </p:xfrm>
        <a:graphic>
          <a:graphicData uri="http://schemas.openxmlformats.org/presentationml/2006/ole">
            <p:oleObj spid="_x0000_s25382" name="CS ChemDraw Drawing" r:id="rId4" imgW="2915412" imgH="1836420" progId="ChemDraw.Document.6.0">
              <p:embed/>
            </p:oleObj>
          </a:graphicData>
        </a:graphic>
      </p:graphicFrame>
      <p:graphicFrame>
        <p:nvGraphicFramePr>
          <p:cNvPr id="25383" name="Object 807"/>
          <p:cNvGraphicFramePr>
            <a:graphicFrameLocks noChangeAspect="1"/>
          </p:cNvGraphicFramePr>
          <p:nvPr/>
        </p:nvGraphicFramePr>
        <p:xfrm>
          <a:off x="323850" y="3565525"/>
          <a:ext cx="1800225" cy="1158875"/>
        </p:xfrm>
        <a:graphic>
          <a:graphicData uri="http://schemas.openxmlformats.org/presentationml/2006/ole">
            <p:oleObj spid="_x0000_s25383" name="CS ChemDraw Drawing" r:id="rId5" imgW="2848356" imgH="1836420" progId="ChemDraw.Document.6.0">
              <p:embed/>
            </p:oleObj>
          </a:graphicData>
        </a:graphic>
      </p:graphicFrame>
      <p:graphicFrame>
        <p:nvGraphicFramePr>
          <p:cNvPr id="25384" name="Object 808"/>
          <p:cNvGraphicFramePr>
            <a:graphicFrameLocks noChangeAspect="1"/>
          </p:cNvGraphicFramePr>
          <p:nvPr/>
        </p:nvGraphicFramePr>
        <p:xfrm>
          <a:off x="2725738" y="1027113"/>
          <a:ext cx="693737" cy="774700"/>
        </p:xfrm>
        <a:graphic>
          <a:graphicData uri="http://schemas.openxmlformats.org/presentationml/2006/ole">
            <p:oleObj spid="_x0000_s25384" name="CS ChemDraw Drawing" r:id="rId6" imgW="1126236" imgH="1258824" progId="ChemDraw.Document.6.0">
              <p:embed/>
            </p:oleObj>
          </a:graphicData>
        </a:graphic>
      </p:graphicFrame>
      <p:graphicFrame>
        <p:nvGraphicFramePr>
          <p:cNvPr id="25385" name="Object 809"/>
          <p:cNvGraphicFramePr>
            <a:graphicFrameLocks noChangeAspect="1"/>
          </p:cNvGraphicFramePr>
          <p:nvPr/>
        </p:nvGraphicFramePr>
        <p:xfrm>
          <a:off x="3822700" y="981075"/>
          <a:ext cx="749300" cy="836613"/>
        </p:xfrm>
        <a:graphic>
          <a:graphicData uri="http://schemas.openxmlformats.org/presentationml/2006/ole">
            <p:oleObj spid="_x0000_s25385" name="CS ChemDraw Drawing" r:id="rId7" imgW="1115568" imgH="1248156" progId="ChemDraw.Document.6.0">
              <p:embed/>
            </p:oleObj>
          </a:graphicData>
        </a:graphic>
      </p:graphicFrame>
      <p:graphicFrame>
        <p:nvGraphicFramePr>
          <p:cNvPr id="25386" name="Object 810"/>
          <p:cNvGraphicFramePr>
            <a:graphicFrameLocks noChangeAspect="1"/>
          </p:cNvGraphicFramePr>
          <p:nvPr/>
        </p:nvGraphicFramePr>
        <p:xfrm>
          <a:off x="1547813" y="5157788"/>
          <a:ext cx="917575" cy="792162"/>
        </p:xfrm>
        <a:graphic>
          <a:graphicData uri="http://schemas.openxmlformats.org/presentationml/2006/ole">
            <p:oleObj spid="_x0000_s25386" name="CS ChemDraw Drawing" r:id="rId8" imgW="1467612" imgH="1266444" progId="ChemDraw.Document.6.0">
              <p:embed/>
            </p:oleObj>
          </a:graphicData>
        </a:graphic>
      </p:graphicFrame>
      <p:graphicFrame>
        <p:nvGraphicFramePr>
          <p:cNvPr id="25387" name="Object 811"/>
          <p:cNvGraphicFramePr>
            <a:graphicFrameLocks noChangeAspect="1"/>
          </p:cNvGraphicFramePr>
          <p:nvPr/>
        </p:nvGraphicFramePr>
        <p:xfrm>
          <a:off x="2843213" y="5181600"/>
          <a:ext cx="908050" cy="768350"/>
        </p:xfrm>
        <a:graphic>
          <a:graphicData uri="http://schemas.openxmlformats.org/presentationml/2006/ole">
            <p:oleObj spid="_x0000_s25387" name="CS ChemDraw Drawing" r:id="rId9" imgW="1473708" imgH="1249680" progId="ChemDraw.Document.6.0">
              <p:embed/>
            </p:oleObj>
          </a:graphicData>
        </a:graphic>
      </p:graphicFrame>
      <p:graphicFrame>
        <p:nvGraphicFramePr>
          <p:cNvPr id="25389" name="Object 813"/>
          <p:cNvGraphicFramePr>
            <a:graphicFrameLocks noChangeAspect="1"/>
          </p:cNvGraphicFramePr>
          <p:nvPr/>
        </p:nvGraphicFramePr>
        <p:xfrm>
          <a:off x="6443663" y="2276475"/>
          <a:ext cx="1223962" cy="939800"/>
        </p:xfrm>
        <a:graphic>
          <a:graphicData uri="http://schemas.openxmlformats.org/presentationml/2006/ole">
            <p:oleObj spid="_x0000_s25389" name="CS ChemDraw Drawing" r:id="rId10" imgW="845820" imgH="649224" progId="ChemDraw.Document.6.0">
              <p:embed/>
            </p:oleObj>
          </a:graphicData>
        </a:graphic>
      </p:graphicFrame>
      <p:sp>
        <p:nvSpPr>
          <p:cNvPr id="24" name="Téglalap 23"/>
          <p:cNvSpPr/>
          <p:nvPr/>
        </p:nvSpPr>
        <p:spPr>
          <a:xfrm>
            <a:off x="7164388" y="1885950"/>
            <a:ext cx="1141412" cy="247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X = </a:t>
            </a:r>
            <a:r>
              <a:rPr lang="hu-HU" sz="1000" b="1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Br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, I, </a:t>
            </a:r>
            <a:r>
              <a:rPr lang="hu-HU" sz="1000" b="1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SePh</a:t>
            </a:r>
            <a:endParaRPr lang="hu-HU" sz="10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0" name="Téglalap 29"/>
          <p:cNvSpPr/>
          <p:nvPr/>
        </p:nvSpPr>
        <p:spPr>
          <a:xfrm>
            <a:off x="6732588" y="5106988"/>
            <a:ext cx="1655762" cy="5540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R</a:t>
            </a:r>
            <a:r>
              <a:rPr lang="en-US" sz="1000" b="1" baseline="300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1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= 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-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H, 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-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Ac, </a:t>
            </a:r>
            <a:r>
              <a:rPr lang="hu-HU" sz="1000" b="1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-Ts</a:t>
            </a:r>
            <a:endParaRPr lang="en-US" sz="1000" b="1" baseline="-25000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  <a:p>
            <a:pPr>
              <a:defRPr/>
            </a:pP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R</a:t>
            </a:r>
            <a:r>
              <a:rPr lang="en-US" sz="1000" b="1" baseline="300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2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= 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-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H, 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-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Ac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, -SO</a:t>
            </a:r>
            <a:r>
              <a:rPr lang="hu-HU" sz="1000" b="1" baseline="-250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2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NH</a:t>
            </a:r>
            <a:r>
              <a:rPr lang="hu-HU" sz="1000" b="1" baseline="-250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2</a:t>
            </a:r>
          </a:p>
          <a:p>
            <a:pPr>
              <a:defRPr/>
            </a:pP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R</a:t>
            </a:r>
            <a:r>
              <a:rPr lang="hu-HU" sz="1000" b="1" baseline="300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3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= 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-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H, 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-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Ac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 </a:t>
            </a:r>
            <a:endParaRPr lang="hu-HU" sz="1000" b="1" baseline="-25000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24576" name="Egyenes összekötő nyíllal 24575"/>
          <p:cNvCxnSpPr/>
          <p:nvPr/>
        </p:nvCxnSpPr>
        <p:spPr>
          <a:xfrm flipH="1">
            <a:off x="1979613" y="2997200"/>
            <a:ext cx="709612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9" name="Egyenes összekötő nyíllal 24578"/>
          <p:cNvCxnSpPr/>
          <p:nvPr/>
        </p:nvCxnSpPr>
        <p:spPr>
          <a:xfrm flipH="1">
            <a:off x="2333625" y="4076700"/>
            <a:ext cx="355600" cy="144463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81" name="Egyenes összekötő nyíllal 24580"/>
          <p:cNvCxnSpPr/>
          <p:nvPr/>
        </p:nvCxnSpPr>
        <p:spPr>
          <a:xfrm flipH="1" flipV="1">
            <a:off x="4140200" y="1844675"/>
            <a:ext cx="36513" cy="53498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84" name="Egyenes összekötő nyíllal 24583"/>
          <p:cNvCxnSpPr/>
          <p:nvPr/>
        </p:nvCxnSpPr>
        <p:spPr>
          <a:xfrm flipV="1">
            <a:off x="5364163" y="1928813"/>
            <a:ext cx="287337" cy="492125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86" name="Egyenes összekötő nyíllal 24585"/>
          <p:cNvCxnSpPr/>
          <p:nvPr/>
        </p:nvCxnSpPr>
        <p:spPr>
          <a:xfrm>
            <a:off x="5724525" y="2924175"/>
            <a:ext cx="576263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88" name="Egyenes összekötő nyíllal 24587"/>
          <p:cNvCxnSpPr/>
          <p:nvPr/>
        </p:nvCxnSpPr>
        <p:spPr>
          <a:xfrm>
            <a:off x="5724525" y="3860800"/>
            <a:ext cx="576263" cy="21590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90" name="Egyenes összekötő nyíllal 24589"/>
          <p:cNvCxnSpPr/>
          <p:nvPr/>
        </p:nvCxnSpPr>
        <p:spPr>
          <a:xfrm>
            <a:off x="4859338" y="4437063"/>
            <a:ext cx="73025" cy="67945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92" name="Egyenes összekötő nyíllal 24591"/>
          <p:cNvCxnSpPr/>
          <p:nvPr/>
        </p:nvCxnSpPr>
        <p:spPr>
          <a:xfrm flipH="1">
            <a:off x="2339975" y="4437063"/>
            <a:ext cx="539750" cy="67945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Egyenes összekötő nyíllal 3"/>
          <p:cNvCxnSpPr/>
          <p:nvPr/>
        </p:nvCxnSpPr>
        <p:spPr>
          <a:xfrm flipH="1" flipV="1">
            <a:off x="3024188" y="1885950"/>
            <a:ext cx="179387" cy="493713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nyíllal 16"/>
          <p:cNvCxnSpPr/>
          <p:nvPr/>
        </p:nvCxnSpPr>
        <p:spPr>
          <a:xfrm flipH="1">
            <a:off x="3419475" y="4437063"/>
            <a:ext cx="144463" cy="57626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390" name="Object 814"/>
          <p:cNvGraphicFramePr>
            <a:graphicFrameLocks noChangeAspect="1"/>
          </p:cNvGraphicFramePr>
          <p:nvPr/>
        </p:nvGraphicFramePr>
        <p:xfrm>
          <a:off x="6113463" y="3678238"/>
          <a:ext cx="2203450" cy="1046162"/>
        </p:xfrm>
        <a:graphic>
          <a:graphicData uri="http://schemas.openxmlformats.org/presentationml/2006/ole">
            <p:oleObj spid="_x0000_s25390" name="CS ChemDraw Drawing" r:id="rId11" imgW="1679448" imgH="800100" progId="ChemDraw.Document.6.0">
              <p:embed/>
            </p:oleObj>
          </a:graphicData>
        </a:graphic>
      </p:graphicFrame>
      <p:graphicFrame>
        <p:nvGraphicFramePr>
          <p:cNvPr id="25391" name="Object 815"/>
          <p:cNvGraphicFramePr>
            <a:graphicFrameLocks noChangeAspect="1"/>
          </p:cNvGraphicFramePr>
          <p:nvPr/>
        </p:nvGraphicFramePr>
        <p:xfrm>
          <a:off x="4211638" y="5046663"/>
          <a:ext cx="2160587" cy="974725"/>
        </p:xfrm>
        <a:graphic>
          <a:graphicData uri="http://schemas.openxmlformats.org/presentationml/2006/ole">
            <p:oleObj spid="_x0000_s25391" name="CS ChemDraw Drawing" r:id="rId12" imgW="1767840" imgH="800100" progId="ChemDraw.Document.6.0">
              <p:embed/>
            </p:oleObj>
          </a:graphicData>
        </a:graphic>
      </p:graphicFrame>
      <p:sp>
        <p:nvSpPr>
          <p:cNvPr id="25407" name="Text Box 584"/>
          <p:cNvSpPr txBox="1">
            <a:spLocks noChangeArrowheads="1"/>
          </p:cNvSpPr>
          <p:nvPr/>
        </p:nvSpPr>
        <p:spPr bwMode="auto">
          <a:xfrm>
            <a:off x="8243888" y="5805488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4</a:t>
            </a:r>
          </a:p>
        </p:txBody>
      </p:sp>
      <p:graphicFrame>
        <p:nvGraphicFramePr>
          <p:cNvPr id="25392" name="Object 816"/>
          <p:cNvGraphicFramePr>
            <a:graphicFrameLocks noChangeAspect="1"/>
          </p:cNvGraphicFramePr>
          <p:nvPr/>
        </p:nvGraphicFramePr>
        <p:xfrm>
          <a:off x="3059113" y="2708275"/>
          <a:ext cx="2303462" cy="1306513"/>
        </p:xfrm>
        <a:graphic>
          <a:graphicData uri="http://schemas.openxmlformats.org/presentationml/2006/ole">
            <p:oleObj spid="_x0000_s25392" name="CS ChemDraw Drawing" r:id="rId13" imgW="3240024" imgH="1836420" progId="ChemDraw.Document.6.0">
              <p:embed/>
            </p:oleObj>
          </a:graphicData>
        </a:graphic>
      </p:graphicFrame>
      <p:graphicFrame>
        <p:nvGraphicFramePr>
          <p:cNvPr id="25410" name="Object 834"/>
          <p:cNvGraphicFramePr>
            <a:graphicFrameLocks noChangeAspect="1"/>
          </p:cNvGraphicFramePr>
          <p:nvPr/>
        </p:nvGraphicFramePr>
        <p:xfrm>
          <a:off x="5651500" y="1125538"/>
          <a:ext cx="1225550" cy="755650"/>
        </p:xfrm>
        <a:graphic>
          <a:graphicData uri="http://schemas.openxmlformats.org/presentationml/2006/ole">
            <p:oleObj spid="_x0000_s25410" name="CS ChemDraw Drawing" r:id="rId14" imgW="831240" imgH="51300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75" y="44450"/>
            <a:ext cx="8291513" cy="9366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800" dirty="0" smtClean="0"/>
              <a:t>Kísérleti eredmények I. </a:t>
            </a:r>
            <a:br>
              <a:rPr lang="hu-HU" sz="2800" dirty="0" smtClean="0"/>
            </a:br>
            <a:r>
              <a:rPr lang="hu-HU" sz="2800" dirty="0" smtClean="0"/>
              <a:t>Intramolekulás prins-reakció</a:t>
            </a:r>
            <a:endParaRPr lang="hu-HU" sz="2800" dirty="0"/>
          </a:p>
        </p:txBody>
      </p:sp>
      <p:graphicFrame>
        <p:nvGraphicFramePr>
          <p:cNvPr id="39957" name="Object 1045"/>
          <p:cNvGraphicFramePr>
            <a:graphicFrameLocks noChangeAspect="1"/>
          </p:cNvGraphicFramePr>
          <p:nvPr/>
        </p:nvGraphicFramePr>
        <p:xfrm>
          <a:off x="5659438" y="2420938"/>
          <a:ext cx="2297112" cy="882650"/>
        </p:xfrm>
        <a:graphic>
          <a:graphicData uri="http://schemas.openxmlformats.org/presentationml/2006/ole">
            <p:oleObj spid="_x0000_s39957" name="CS ChemDraw Drawing" r:id="rId3" imgW="2296668" imgH="882396" progId="ChemDraw.Document.6.0">
              <p:embed/>
            </p:oleObj>
          </a:graphicData>
        </a:graphic>
      </p:graphicFrame>
      <p:graphicFrame>
        <p:nvGraphicFramePr>
          <p:cNvPr id="39958" name="Object 1046"/>
          <p:cNvGraphicFramePr>
            <a:graphicFrameLocks noChangeAspect="1"/>
          </p:cNvGraphicFramePr>
          <p:nvPr/>
        </p:nvGraphicFramePr>
        <p:xfrm>
          <a:off x="4606925" y="2493963"/>
          <a:ext cx="1044575" cy="503237"/>
        </p:xfrm>
        <a:graphic>
          <a:graphicData uri="http://schemas.openxmlformats.org/presentationml/2006/ole">
            <p:oleObj spid="_x0000_s39958" name="CS ChemDraw Drawing" r:id="rId4" imgW="1101540" imgH="530991" progId="ChemDraw.Document.6.0">
              <p:embed/>
            </p:oleObj>
          </a:graphicData>
        </a:graphic>
      </p:graphicFrame>
      <p:graphicFrame>
        <p:nvGraphicFramePr>
          <p:cNvPr id="39959" name="Object 1047"/>
          <p:cNvGraphicFramePr>
            <a:graphicFrameLocks noChangeAspect="1"/>
          </p:cNvGraphicFramePr>
          <p:nvPr/>
        </p:nvGraphicFramePr>
        <p:xfrm>
          <a:off x="4075113" y="3429000"/>
          <a:ext cx="139700" cy="682625"/>
        </p:xfrm>
        <a:graphic>
          <a:graphicData uri="http://schemas.openxmlformats.org/presentationml/2006/ole">
            <p:oleObj spid="_x0000_s39959" name="CS ChemDraw Drawing" r:id="rId5" imgW="139975" imgH="681616" progId="ChemDraw.Document.6.0">
              <p:embed/>
            </p:oleObj>
          </a:graphicData>
        </a:graphic>
      </p:graphicFrame>
      <p:graphicFrame>
        <p:nvGraphicFramePr>
          <p:cNvPr id="39960" name="Object 1048"/>
          <p:cNvGraphicFramePr>
            <a:graphicFrameLocks noChangeAspect="1"/>
          </p:cNvGraphicFramePr>
          <p:nvPr/>
        </p:nvGraphicFramePr>
        <p:xfrm>
          <a:off x="1187450" y="2060575"/>
          <a:ext cx="1123950" cy="1268413"/>
        </p:xfrm>
        <a:graphic>
          <a:graphicData uri="http://schemas.openxmlformats.org/presentationml/2006/ole">
            <p:oleObj spid="_x0000_s39960" name="CS ChemDraw Drawing" r:id="rId6" imgW="1122841" imgH="1267380" progId="ChemDraw.Document.6.0">
              <p:embed/>
            </p:oleObj>
          </a:graphicData>
        </a:graphic>
      </p:graphicFrame>
      <p:graphicFrame>
        <p:nvGraphicFramePr>
          <p:cNvPr id="39961" name="Object 1049"/>
          <p:cNvGraphicFramePr>
            <a:graphicFrameLocks noChangeAspect="1"/>
          </p:cNvGraphicFramePr>
          <p:nvPr/>
        </p:nvGraphicFramePr>
        <p:xfrm>
          <a:off x="3427413" y="2060575"/>
          <a:ext cx="1219200" cy="1270000"/>
        </p:xfrm>
        <a:graphic>
          <a:graphicData uri="http://schemas.openxmlformats.org/presentationml/2006/ole">
            <p:oleObj spid="_x0000_s39961" name="CS ChemDraw Drawing" r:id="rId7" imgW="1217676" imgH="1269492" progId="ChemDraw.Document.6.0">
              <p:embed/>
            </p:oleObj>
          </a:graphicData>
        </a:graphic>
      </p:graphicFrame>
      <p:graphicFrame>
        <p:nvGraphicFramePr>
          <p:cNvPr id="39962" name="Object 1050"/>
          <p:cNvGraphicFramePr>
            <a:graphicFrameLocks noChangeAspect="1"/>
          </p:cNvGraphicFramePr>
          <p:nvPr/>
        </p:nvGraphicFramePr>
        <p:xfrm>
          <a:off x="3498850" y="4149725"/>
          <a:ext cx="1624013" cy="1270000"/>
        </p:xfrm>
        <a:graphic>
          <a:graphicData uri="http://schemas.openxmlformats.org/presentationml/2006/ole">
            <p:oleObj spid="_x0000_s39962" name="CS ChemDraw Drawing" r:id="rId8" imgW="1623060" imgH="1269492" progId="ChemDraw.Document.6.0">
              <p:embed/>
            </p:oleObj>
          </a:graphicData>
        </a:graphic>
      </p:graphicFrame>
      <p:sp>
        <p:nvSpPr>
          <p:cNvPr id="39964" name="Text Box 923"/>
          <p:cNvSpPr txBox="1">
            <a:spLocks noChangeArrowheads="1"/>
          </p:cNvSpPr>
          <p:nvPr/>
        </p:nvSpPr>
        <p:spPr bwMode="auto">
          <a:xfrm>
            <a:off x="8243888" y="5805488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5</a:t>
            </a:r>
          </a:p>
        </p:txBody>
      </p:sp>
      <p:cxnSp>
        <p:nvCxnSpPr>
          <p:cNvPr id="4" name="Egyenes összekötő nyíllal 3"/>
          <p:cNvCxnSpPr/>
          <p:nvPr/>
        </p:nvCxnSpPr>
        <p:spPr>
          <a:xfrm>
            <a:off x="2484438" y="2852738"/>
            <a:ext cx="792162" cy="0"/>
          </a:xfrm>
          <a:prstGeom prst="straightConnector1">
            <a:avLst/>
          </a:prstGeom>
          <a:ln w="2222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zövegdoboz 4"/>
          <p:cNvSpPr txBox="1"/>
          <p:nvPr/>
        </p:nvSpPr>
        <p:spPr>
          <a:xfrm>
            <a:off x="2700338" y="2576513"/>
            <a:ext cx="5032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sz="12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H</a:t>
            </a:r>
            <a:r>
              <a:rPr lang="hu-HU" sz="1200" b="1" baseline="300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+</a:t>
            </a:r>
            <a:endParaRPr lang="hu-HU" sz="1200" b="1" baseline="30000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9863" y="44450"/>
            <a:ext cx="7786687" cy="9223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800" dirty="0" smtClean="0"/>
              <a:t>Kísérleti eredmények II. </a:t>
            </a:r>
            <a:r>
              <a:rPr lang="hu-HU" sz="2800" dirty="0"/>
              <a:t/>
            </a:r>
            <a:br>
              <a:rPr lang="hu-HU" sz="2800" dirty="0"/>
            </a:br>
            <a:r>
              <a:rPr lang="hu-HU" sz="2800" dirty="0" err="1" smtClean="0"/>
              <a:t>D-homo-alkoholok</a:t>
            </a:r>
            <a:r>
              <a:rPr lang="hu-HU" sz="2800" dirty="0" smtClean="0"/>
              <a:t> előállítása</a:t>
            </a:r>
            <a:endParaRPr lang="hu-HU" sz="2800" dirty="0"/>
          </a:p>
        </p:txBody>
      </p:sp>
      <p:graphicFrame>
        <p:nvGraphicFramePr>
          <p:cNvPr id="5787" name="Object 667"/>
          <p:cNvGraphicFramePr>
            <a:graphicFrameLocks noChangeAspect="1"/>
          </p:cNvGraphicFramePr>
          <p:nvPr/>
        </p:nvGraphicFramePr>
        <p:xfrm>
          <a:off x="323850" y="1484313"/>
          <a:ext cx="2965450" cy="1584325"/>
        </p:xfrm>
        <a:graphic>
          <a:graphicData uri="http://schemas.openxmlformats.org/presentationml/2006/ole">
            <p:oleObj spid="_x0000_s5787" name="CS ChemDraw Drawing" r:id="rId3" imgW="3433572" imgH="1836420" progId="ChemDraw.Document.6.0">
              <p:embed/>
            </p:oleObj>
          </a:graphicData>
        </a:graphic>
      </p:graphicFrame>
      <p:graphicFrame>
        <p:nvGraphicFramePr>
          <p:cNvPr id="5788" name="Object 668"/>
          <p:cNvGraphicFramePr>
            <a:graphicFrameLocks noChangeAspect="1"/>
          </p:cNvGraphicFramePr>
          <p:nvPr/>
        </p:nvGraphicFramePr>
        <p:xfrm>
          <a:off x="5240338" y="1449388"/>
          <a:ext cx="2571750" cy="1619250"/>
        </p:xfrm>
        <a:graphic>
          <a:graphicData uri="http://schemas.openxmlformats.org/presentationml/2006/ole">
            <p:oleObj spid="_x0000_s5788" name="CS ChemDraw Drawing" r:id="rId4" imgW="2915412" imgH="1836420" progId="ChemDraw.Document.6.0">
              <p:embed/>
            </p:oleObj>
          </a:graphicData>
        </a:graphic>
      </p:graphicFrame>
      <p:graphicFrame>
        <p:nvGraphicFramePr>
          <p:cNvPr id="5789" name="Object 669"/>
          <p:cNvGraphicFramePr>
            <a:graphicFrameLocks noChangeAspect="1"/>
          </p:cNvGraphicFramePr>
          <p:nvPr/>
        </p:nvGraphicFramePr>
        <p:xfrm>
          <a:off x="5292725" y="4797425"/>
          <a:ext cx="2547938" cy="1641475"/>
        </p:xfrm>
        <a:graphic>
          <a:graphicData uri="http://schemas.openxmlformats.org/presentationml/2006/ole">
            <p:oleObj spid="_x0000_s5789" name="CS ChemDraw Drawing" r:id="rId5" imgW="2848356" imgH="1836420" progId="ChemDraw.Document.6.0">
              <p:embed/>
            </p:oleObj>
          </a:graphicData>
        </a:graphic>
      </p:graphicFrame>
      <p:sp>
        <p:nvSpPr>
          <p:cNvPr id="5793" name="TextBox 2"/>
          <p:cNvSpPr txBox="1">
            <a:spLocks noChangeArrowheads="1"/>
          </p:cNvSpPr>
          <p:nvPr/>
        </p:nvSpPr>
        <p:spPr bwMode="auto">
          <a:xfrm>
            <a:off x="6948488" y="3656013"/>
            <a:ext cx="4318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200">
                <a:latin typeface="Century Schoolbook" pitchFamily="18" charset="0"/>
              </a:rPr>
              <a:t>H</a:t>
            </a:r>
            <a:r>
              <a:rPr lang="hu-HU" sz="1200" baseline="-25000">
                <a:latin typeface="Century Schoolbook" pitchFamily="18" charset="0"/>
              </a:rPr>
              <a:t>2</a:t>
            </a:r>
          </a:p>
        </p:txBody>
      </p:sp>
      <p:sp>
        <p:nvSpPr>
          <p:cNvPr id="5794" name="TextBox 3"/>
          <p:cNvSpPr txBox="1">
            <a:spLocks noChangeArrowheads="1"/>
          </p:cNvSpPr>
          <p:nvPr/>
        </p:nvSpPr>
        <p:spPr bwMode="auto">
          <a:xfrm>
            <a:off x="6732588" y="3871913"/>
            <a:ext cx="8636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200">
                <a:latin typeface="Century Schoolbook" pitchFamily="18" charset="0"/>
              </a:rPr>
              <a:t>Pd/C kat.</a:t>
            </a:r>
          </a:p>
        </p:txBody>
      </p:sp>
      <p:cxnSp>
        <p:nvCxnSpPr>
          <p:cNvPr id="4" name="Egyenes összekötő nyíllal 3"/>
          <p:cNvCxnSpPr/>
          <p:nvPr/>
        </p:nvCxnSpPr>
        <p:spPr>
          <a:xfrm>
            <a:off x="6732588" y="3429000"/>
            <a:ext cx="0" cy="1152525"/>
          </a:xfrm>
          <a:prstGeom prst="straightConnector1">
            <a:avLst/>
          </a:prstGeom>
          <a:ln w="22225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nyíllal 25"/>
          <p:cNvCxnSpPr/>
          <p:nvPr/>
        </p:nvCxnSpPr>
        <p:spPr>
          <a:xfrm flipH="1">
            <a:off x="4067175" y="5876925"/>
            <a:ext cx="1081088" cy="0"/>
          </a:xfrm>
          <a:prstGeom prst="straightConnector1">
            <a:avLst/>
          </a:prstGeom>
          <a:ln w="22225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zövegdoboz 26"/>
          <p:cNvSpPr txBox="1"/>
          <p:nvPr/>
        </p:nvSpPr>
        <p:spPr>
          <a:xfrm>
            <a:off x="4356100" y="5600700"/>
            <a:ext cx="79216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sz="1200" dirty="0">
                <a:latin typeface="+mj-lt"/>
              </a:rPr>
              <a:t>KBH</a:t>
            </a:r>
            <a:r>
              <a:rPr lang="hu-HU" sz="1200" baseline="-25000" dirty="0">
                <a:latin typeface="+mj-lt"/>
              </a:rPr>
              <a:t>4</a:t>
            </a:r>
          </a:p>
        </p:txBody>
      </p:sp>
      <p:cxnSp>
        <p:nvCxnSpPr>
          <p:cNvPr id="29" name="Egyenes összekötő nyíllal 28"/>
          <p:cNvCxnSpPr/>
          <p:nvPr/>
        </p:nvCxnSpPr>
        <p:spPr>
          <a:xfrm flipH="1">
            <a:off x="4067175" y="3284538"/>
            <a:ext cx="1009650" cy="587375"/>
          </a:xfrm>
          <a:prstGeom prst="straightConnector1">
            <a:avLst/>
          </a:prstGeom>
          <a:ln w="22225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zövegdoboz 33"/>
          <p:cNvSpPr txBox="1"/>
          <p:nvPr/>
        </p:nvSpPr>
        <p:spPr>
          <a:xfrm>
            <a:off x="4140200" y="3213100"/>
            <a:ext cx="79216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sz="1200" dirty="0">
                <a:latin typeface="+mj-lt"/>
              </a:rPr>
              <a:t>KBH</a:t>
            </a:r>
            <a:r>
              <a:rPr lang="hu-HU" sz="1200" baseline="-25000" dirty="0">
                <a:latin typeface="+mj-lt"/>
              </a:rPr>
              <a:t>4</a:t>
            </a:r>
          </a:p>
        </p:txBody>
      </p:sp>
      <p:cxnSp>
        <p:nvCxnSpPr>
          <p:cNvPr id="5" name="Egyenes összekötő nyíllal 4"/>
          <p:cNvCxnSpPr/>
          <p:nvPr/>
        </p:nvCxnSpPr>
        <p:spPr>
          <a:xfrm>
            <a:off x="3635375" y="2205038"/>
            <a:ext cx="1512888" cy="0"/>
          </a:xfrm>
          <a:prstGeom prst="straightConnector1">
            <a:avLst/>
          </a:prstGeom>
          <a:ln w="15875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zövegdoboz 20"/>
          <p:cNvSpPr txBox="1"/>
          <p:nvPr/>
        </p:nvSpPr>
        <p:spPr>
          <a:xfrm>
            <a:off x="3779838" y="1916113"/>
            <a:ext cx="1223962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sz="12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CrO</a:t>
            </a:r>
            <a:r>
              <a:rPr lang="hu-HU" sz="1200" baseline="-25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3</a:t>
            </a:r>
            <a:r>
              <a:rPr lang="hu-HU" sz="12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/H</a:t>
            </a:r>
            <a:r>
              <a:rPr lang="hu-HU" sz="1200" baseline="-25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2</a:t>
            </a:r>
            <a:r>
              <a:rPr lang="hu-HU" sz="12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SO</a:t>
            </a:r>
            <a:r>
              <a:rPr lang="hu-HU" sz="1200" baseline="-25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4</a:t>
            </a:r>
            <a:endParaRPr lang="hu-HU" sz="1200" baseline="-250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5802" name="Text Box 578"/>
          <p:cNvSpPr txBox="1">
            <a:spLocks noChangeArrowheads="1"/>
          </p:cNvSpPr>
          <p:nvPr/>
        </p:nvSpPr>
        <p:spPr bwMode="auto">
          <a:xfrm>
            <a:off x="8243888" y="5805488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6</a:t>
            </a:r>
          </a:p>
        </p:txBody>
      </p:sp>
      <p:graphicFrame>
        <p:nvGraphicFramePr>
          <p:cNvPr id="5804" name="Object 684"/>
          <p:cNvGraphicFramePr>
            <a:graphicFrameLocks noChangeAspect="1"/>
          </p:cNvGraphicFramePr>
          <p:nvPr/>
        </p:nvGraphicFramePr>
        <p:xfrm>
          <a:off x="1258888" y="3429000"/>
          <a:ext cx="2520950" cy="1589088"/>
        </p:xfrm>
        <a:graphic>
          <a:graphicData uri="http://schemas.openxmlformats.org/presentationml/2006/ole">
            <p:oleObj spid="_x0000_s5804" name="CS ChemDraw Drawing" r:id="rId6" imgW="2914560" imgH="1836360" progId="ChemDraw.Document.6.0">
              <p:embed/>
            </p:oleObj>
          </a:graphicData>
        </a:graphic>
      </p:graphicFrame>
      <p:graphicFrame>
        <p:nvGraphicFramePr>
          <p:cNvPr id="5805" name="Object 685"/>
          <p:cNvGraphicFramePr>
            <a:graphicFrameLocks noChangeAspect="1"/>
          </p:cNvGraphicFramePr>
          <p:nvPr/>
        </p:nvGraphicFramePr>
        <p:xfrm>
          <a:off x="1403350" y="5084763"/>
          <a:ext cx="2376488" cy="1531937"/>
        </p:xfrm>
        <a:graphic>
          <a:graphicData uri="http://schemas.openxmlformats.org/presentationml/2006/ole">
            <p:oleObj spid="_x0000_s5805" name="CS ChemDraw Drawing" r:id="rId7" imgW="2847240" imgH="183636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63" y="44450"/>
            <a:ext cx="7426325" cy="9366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500" dirty="0" smtClean="0"/>
              <a:t>Kísérleti eredmények III. </a:t>
            </a:r>
            <a:br>
              <a:rPr lang="hu-HU" sz="2500" dirty="0" smtClean="0"/>
            </a:br>
            <a:r>
              <a:rPr lang="hu-HU" sz="2500" dirty="0" smtClean="0"/>
              <a:t>Epoxidálás</a:t>
            </a:r>
            <a:endParaRPr lang="hu-HU" sz="2500" dirty="0"/>
          </a:p>
        </p:txBody>
      </p:sp>
      <p:graphicFrame>
        <p:nvGraphicFramePr>
          <p:cNvPr id="7911" name="Object 743"/>
          <p:cNvGraphicFramePr>
            <a:graphicFrameLocks noChangeAspect="1"/>
          </p:cNvGraphicFramePr>
          <p:nvPr/>
        </p:nvGraphicFramePr>
        <p:xfrm>
          <a:off x="519113" y="1341438"/>
          <a:ext cx="2684462" cy="1690687"/>
        </p:xfrm>
        <a:graphic>
          <a:graphicData uri="http://schemas.openxmlformats.org/presentationml/2006/ole">
            <p:oleObj spid="_x0000_s7911" name="CS ChemDraw Drawing" r:id="rId3" imgW="2915412" imgH="1834896" progId="ChemDraw.Document.6.0">
              <p:embed/>
            </p:oleObj>
          </a:graphicData>
        </a:graphic>
      </p:graphicFrame>
      <p:graphicFrame>
        <p:nvGraphicFramePr>
          <p:cNvPr id="7912" name="Object 744"/>
          <p:cNvGraphicFramePr>
            <a:graphicFrameLocks noChangeAspect="1"/>
          </p:cNvGraphicFramePr>
          <p:nvPr/>
        </p:nvGraphicFramePr>
        <p:xfrm>
          <a:off x="5808663" y="4724400"/>
          <a:ext cx="1571625" cy="1365250"/>
        </p:xfrm>
        <a:graphic>
          <a:graphicData uri="http://schemas.openxmlformats.org/presentationml/2006/ole">
            <p:oleObj spid="_x0000_s7912" name="CS ChemDraw Drawing" r:id="rId4" imgW="1475232" imgH="1248156" progId="ChemDraw.Document.6.0">
              <p:embed/>
            </p:oleObj>
          </a:graphicData>
        </a:graphic>
      </p:graphicFrame>
      <p:graphicFrame>
        <p:nvGraphicFramePr>
          <p:cNvPr id="7913" name="Object 745"/>
          <p:cNvGraphicFramePr>
            <a:graphicFrameLocks noChangeAspect="1"/>
          </p:cNvGraphicFramePr>
          <p:nvPr/>
        </p:nvGraphicFramePr>
        <p:xfrm>
          <a:off x="3708400" y="2060575"/>
          <a:ext cx="1728788" cy="139700"/>
        </p:xfrm>
        <a:graphic>
          <a:graphicData uri="http://schemas.openxmlformats.org/presentationml/2006/ole">
            <p:oleObj spid="_x0000_s7913" name="CS ChemDraw Drawing" r:id="rId5" imgW="899185" imgH="141496" progId="ChemDraw.Document.6.0">
              <p:embed/>
            </p:oleObj>
          </a:graphicData>
        </a:graphic>
      </p:graphicFrame>
      <p:graphicFrame>
        <p:nvGraphicFramePr>
          <p:cNvPr id="7914" name="Object 746"/>
          <p:cNvGraphicFramePr>
            <a:graphicFrameLocks noChangeAspect="1"/>
          </p:cNvGraphicFramePr>
          <p:nvPr/>
        </p:nvGraphicFramePr>
        <p:xfrm>
          <a:off x="6448425" y="3284538"/>
          <a:ext cx="139700" cy="1131887"/>
        </p:xfrm>
        <a:graphic>
          <a:graphicData uri="http://schemas.openxmlformats.org/presentationml/2006/ole">
            <p:oleObj spid="_x0000_s7914" name="CS ChemDraw Drawing" r:id="rId6" imgW="140442" imgH="857918" progId="ChemDraw.Document.6.0">
              <p:embed/>
            </p:oleObj>
          </a:graphicData>
        </a:graphic>
      </p:graphicFrame>
      <p:pic>
        <p:nvPicPr>
          <p:cNvPr id="7918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50913" y="3500438"/>
            <a:ext cx="3836987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915" name="Object 747"/>
          <p:cNvGraphicFramePr>
            <a:graphicFrameLocks noChangeAspect="1"/>
          </p:cNvGraphicFramePr>
          <p:nvPr/>
        </p:nvGraphicFramePr>
        <p:xfrm>
          <a:off x="5842000" y="1341438"/>
          <a:ext cx="1466850" cy="1265237"/>
        </p:xfrm>
        <a:graphic>
          <a:graphicData uri="http://schemas.openxmlformats.org/presentationml/2006/ole">
            <p:oleObj spid="_x0000_s7915" name="CS ChemDraw Drawing" r:id="rId8" imgW="1467612" imgH="1266444" progId="ChemDraw.Document.6.0">
              <p:embed/>
            </p:oleObj>
          </a:graphicData>
        </a:graphic>
      </p:graphicFrame>
      <p:sp>
        <p:nvSpPr>
          <p:cNvPr id="7919" name="Szövegdoboz 11"/>
          <p:cNvSpPr txBox="1">
            <a:spLocks noChangeArrowheads="1"/>
          </p:cNvSpPr>
          <p:nvPr/>
        </p:nvSpPr>
        <p:spPr bwMode="auto">
          <a:xfrm>
            <a:off x="3141663" y="4892675"/>
            <a:ext cx="6016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16-H</a:t>
            </a:r>
          </a:p>
        </p:txBody>
      </p:sp>
      <p:sp>
        <p:nvSpPr>
          <p:cNvPr id="7920" name="Szövegdoboz 12"/>
          <p:cNvSpPr txBox="1">
            <a:spLocks noChangeArrowheads="1"/>
          </p:cNvSpPr>
          <p:nvPr/>
        </p:nvSpPr>
        <p:spPr bwMode="auto">
          <a:xfrm>
            <a:off x="2446338" y="4892675"/>
            <a:ext cx="6016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17-H</a:t>
            </a:r>
          </a:p>
        </p:txBody>
      </p:sp>
      <p:sp>
        <p:nvSpPr>
          <p:cNvPr id="7921" name="Szövegdoboz 13"/>
          <p:cNvSpPr txBox="1">
            <a:spLocks noChangeArrowheads="1"/>
          </p:cNvSpPr>
          <p:nvPr/>
        </p:nvSpPr>
        <p:spPr bwMode="auto">
          <a:xfrm>
            <a:off x="6778625" y="2349500"/>
            <a:ext cx="3889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</a:p>
        </p:txBody>
      </p:sp>
      <p:sp>
        <p:nvSpPr>
          <p:cNvPr id="7922" name="Szövegdoboz 14"/>
          <p:cNvSpPr txBox="1">
            <a:spLocks noChangeArrowheads="1"/>
          </p:cNvSpPr>
          <p:nvPr/>
        </p:nvSpPr>
        <p:spPr bwMode="auto">
          <a:xfrm>
            <a:off x="6778625" y="1651000"/>
            <a:ext cx="3889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</a:t>
            </a:r>
          </a:p>
        </p:txBody>
      </p:sp>
      <p:sp>
        <p:nvSpPr>
          <p:cNvPr id="7923" name="TextBox 2"/>
          <p:cNvSpPr txBox="1">
            <a:spLocks noChangeArrowheads="1"/>
          </p:cNvSpPr>
          <p:nvPr/>
        </p:nvSpPr>
        <p:spPr bwMode="auto">
          <a:xfrm>
            <a:off x="3708400" y="1773238"/>
            <a:ext cx="16557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400">
                <a:latin typeface="Century Schoolbook" pitchFamily="18" charset="0"/>
              </a:rPr>
              <a:t>30% H</a:t>
            </a:r>
            <a:r>
              <a:rPr lang="hu-HU" sz="1400" baseline="-25000">
                <a:latin typeface="Century Schoolbook" pitchFamily="18" charset="0"/>
              </a:rPr>
              <a:t>2</a:t>
            </a:r>
            <a:r>
              <a:rPr lang="hu-HU" sz="1400">
                <a:latin typeface="Century Schoolbook" pitchFamily="18" charset="0"/>
              </a:rPr>
              <a:t>O</a:t>
            </a:r>
            <a:r>
              <a:rPr lang="hu-HU" sz="1400" baseline="-25000">
                <a:latin typeface="Century Schoolbook" pitchFamily="18" charset="0"/>
              </a:rPr>
              <a:t>2,</a:t>
            </a:r>
            <a:r>
              <a:rPr lang="hu-HU" sz="1400">
                <a:latin typeface="Century Schoolbook" pitchFamily="18" charset="0"/>
              </a:rPr>
              <a:t> NaOH</a:t>
            </a:r>
            <a:r>
              <a:rPr lang="hu-HU" sz="1400" baseline="-25000">
                <a:latin typeface="Century Schoolbook" pitchFamily="18" charset="0"/>
              </a:rPr>
              <a:t> </a:t>
            </a:r>
          </a:p>
        </p:txBody>
      </p:sp>
      <p:sp>
        <p:nvSpPr>
          <p:cNvPr id="7924" name="TextBox 3"/>
          <p:cNvSpPr txBox="1">
            <a:spLocks noChangeArrowheads="1"/>
          </p:cNvSpPr>
          <p:nvPr/>
        </p:nvSpPr>
        <p:spPr bwMode="auto">
          <a:xfrm>
            <a:off x="5795963" y="2833688"/>
            <a:ext cx="1800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400">
                <a:latin typeface="Century Schoolbook" pitchFamily="18" charset="0"/>
              </a:rPr>
              <a:t>sztereoszelektív</a:t>
            </a:r>
          </a:p>
        </p:txBody>
      </p:sp>
      <p:sp>
        <p:nvSpPr>
          <p:cNvPr id="7925" name="Rectangle 47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7916" name="Object 748"/>
          <p:cNvGraphicFramePr>
            <a:graphicFrameLocks noChangeAspect="1"/>
          </p:cNvGraphicFramePr>
          <p:nvPr/>
        </p:nvGraphicFramePr>
        <p:xfrm>
          <a:off x="1042988" y="3600450"/>
          <a:ext cx="1081087" cy="625475"/>
        </p:xfrm>
        <a:graphic>
          <a:graphicData uri="http://schemas.openxmlformats.org/presentationml/2006/ole">
            <p:oleObj spid="_x0000_s7916" name="CS ChemDraw Drawing" r:id="rId9" imgW="3257212" imgH="1835280" progId="ChemDraw.Document.6.0">
              <p:embed/>
            </p:oleObj>
          </a:graphicData>
        </a:graphic>
      </p:graphicFrame>
      <p:sp>
        <p:nvSpPr>
          <p:cNvPr id="7926" name="Text Box 633"/>
          <p:cNvSpPr txBox="1">
            <a:spLocks noChangeArrowheads="1"/>
          </p:cNvSpPr>
          <p:nvPr/>
        </p:nvSpPr>
        <p:spPr bwMode="auto">
          <a:xfrm>
            <a:off x="8243888" y="5805488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44450"/>
            <a:ext cx="8496300" cy="89535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hu-HU" sz="2500" dirty="0" smtClean="0"/>
              <a:t>Kísérleti eredmények IV.</a:t>
            </a:r>
            <a:br>
              <a:rPr lang="hu-HU" sz="2500" dirty="0" smtClean="0"/>
            </a:br>
            <a:r>
              <a:rPr lang="hu-HU" sz="2500" dirty="0" smtClean="0"/>
              <a:t>A </a:t>
            </a:r>
            <a:r>
              <a:rPr lang="hu-HU" sz="2500" dirty="0" err="1" smtClean="0"/>
              <a:t>szekoalkohol</a:t>
            </a:r>
            <a:r>
              <a:rPr lang="hu-HU" sz="2500" dirty="0" smtClean="0"/>
              <a:t> és a </a:t>
            </a:r>
            <a:r>
              <a:rPr lang="hu-HU" sz="2500" dirty="0" err="1" smtClean="0"/>
              <a:t>szekokarbonsav</a:t>
            </a:r>
            <a:r>
              <a:rPr lang="hu-HU" sz="2500" dirty="0" smtClean="0"/>
              <a:t> előállítása</a:t>
            </a:r>
          </a:p>
        </p:txBody>
      </p:sp>
      <p:graphicFrame>
        <p:nvGraphicFramePr>
          <p:cNvPr id="25877" name="Object 277"/>
          <p:cNvGraphicFramePr>
            <a:graphicFrameLocks noChangeAspect="1"/>
          </p:cNvGraphicFramePr>
          <p:nvPr/>
        </p:nvGraphicFramePr>
        <p:xfrm>
          <a:off x="436563" y="2816225"/>
          <a:ext cx="2925762" cy="1657350"/>
        </p:xfrm>
        <a:graphic>
          <a:graphicData uri="http://schemas.openxmlformats.org/presentationml/2006/ole">
            <p:oleObj spid="_x0000_s25877" name="CS ChemDraw Drawing" r:id="rId3" imgW="3244596" imgH="1836420" progId="ChemDraw.Document.6.0">
              <p:embed/>
            </p:oleObj>
          </a:graphicData>
        </a:graphic>
      </p:graphicFrame>
      <p:cxnSp>
        <p:nvCxnSpPr>
          <p:cNvPr id="6" name="Egyenes összekötő nyíllal 5"/>
          <p:cNvCxnSpPr/>
          <p:nvPr/>
        </p:nvCxnSpPr>
        <p:spPr>
          <a:xfrm flipV="1">
            <a:off x="3316288" y="2528888"/>
            <a:ext cx="1584325" cy="504825"/>
          </a:xfrm>
          <a:prstGeom prst="straightConnector1">
            <a:avLst/>
          </a:prstGeom>
          <a:ln w="22225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nyíllal 7"/>
          <p:cNvCxnSpPr/>
          <p:nvPr/>
        </p:nvCxnSpPr>
        <p:spPr>
          <a:xfrm>
            <a:off x="3676650" y="4329113"/>
            <a:ext cx="1152525" cy="720725"/>
          </a:xfrm>
          <a:prstGeom prst="straightConnector1">
            <a:avLst/>
          </a:prstGeom>
          <a:ln w="22225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zövegdoboz 8"/>
          <p:cNvSpPr txBox="1"/>
          <p:nvPr/>
        </p:nvSpPr>
        <p:spPr>
          <a:xfrm>
            <a:off x="3676650" y="2528888"/>
            <a:ext cx="720725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sz="1200" dirty="0">
                <a:latin typeface="+mj-lt"/>
              </a:rPr>
              <a:t>Jones</a:t>
            </a:r>
          </a:p>
        </p:txBody>
      </p:sp>
      <p:sp>
        <p:nvSpPr>
          <p:cNvPr id="23" name="Szövegdoboz 22"/>
          <p:cNvSpPr txBox="1"/>
          <p:nvPr/>
        </p:nvSpPr>
        <p:spPr>
          <a:xfrm>
            <a:off x="4108450" y="4400550"/>
            <a:ext cx="792163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sz="1200" dirty="0">
                <a:latin typeface="+mj-lt"/>
              </a:rPr>
              <a:t>KBH</a:t>
            </a:r>
            <a:r>
              <a:rPr lang="hu-HU" sz="1200" baseline="-25000" dirty="0">
                <a:latin typeface="+mj-lt"/>
              </a:rPr>
              <a:t>4</a:t>
            </a:r>
          </a:p>
        </p:txBody>
      </p:sp>
      <p:sp>
        <p:nvSpPr>
          <p:cNvPr id="25883" name="Text Box 221"/>
          <p:cNvSpPr txBox="1">
            <a:spLocks noChangeArrowheads="1"/>
          </p:cNvSpPr>
          <p:nvPr/>
        </p:nvSpPr>
        <p:spPr bwMode="auto">
          <a:xfrm>
            <a:off x="8243888" y="5805488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8</a:t>
            </a:r>
          </a:p>
        </p:txBody>
      </p:sp>
      <p:graphicFrame>
        <p:nvGraphicFramePr>
          <p:cNvPr id="25885" name="Object 285"/>
          <p:cNvGraphicFramePr>
            <a:graphicFrameLocks noChangeAspect="1"/>
          </p:cNvGraphicFramePr>
          <p:nvPr/>
        </p:nvGraphicFramePr>
        <p:xfrm>
          <a:off x="6877050" y="1484313"/>
          <a:ext cx="1676400" cy="1800225"/>
        </p:xfrm>
        <a:graphic>
          <a:graphicData uri="http://schemas.openxmlformats.org/presentationml/2006/ole">
            <p:oleObj spid="_x0000_s25885" name="CS ChemDraw Drawing" r:id="rId4" imgW="2161080" imgH="2320920" progId="ChemDraw.Document.6.0">
              <p:embed/>
            </p:oleObj>
          </a:graphicData>
        </a:graphic>
      </p:graphicFrame>
      <p:graphicFrame>
        <p:nvGraphicFramePr>
          <p:cNvPr id="25886" name="Object 286"/>
          <p:cNvGraphicFramePr>
            <a:graphicFrameLocks noChangeAspect="1"/>
          </p:cNvGraphicFramePr>
          <p:nvPr/>
        </p:nvGraphicFramePr>
        <p:xfrm>
          <a:off x="5148263" y="1700213"/>
          <a:ext cx="1154112" cy="1071562"/>
        </p:xfrm>
        <a:graphic>
          <a:graphicData uri="http://schemas.openxmlformats.org/presentationml/2006/ole">
            <p:oleObj spid="_x0000_s25886" name="CS ChemDraw Drawing" r:id="rId5" imgW="1442880" imgH="1340640" progId="ChemDraw.Document.6.0">
              <p:embed/>
            </p:oleObj>
          </a:graphicData>
        </a:graphic>
      </p:graphicFrame>
      <p:graphicFrame>
        <p:nvGraphicFramePr>
          <p:cNvPr id="25887" name="Object 287"/>
          <p:cNvGraphicFramePr>
            <a:graphicFrameLocks noChangeAspect="1"/>
          </p:cNvGraphicFramePr>
          <p:nvPr/>
        </p:nvGraphicFramePr>
        <p:xfrm>
          <a:off x="5148263" y="4508500"/>
          <a:ext cx="1443037" cy="1060450"/>
        </p:xfrm>
        <a:graphic>
          <a:graphicData uri="http://schemas.openxmlformats.org/presentationml/2006/ole">
            <p:oleObj spid="_x0000_s25887" name="CS ChemDraw Drawing" r:id="rId6" imgW="1442880" imgH="1060920" progId="ChemDraw.Document.6.0">
              <p:embed/>
            </p:oleObj>
          </a:graphicData>
        </a:graphic>
      </p:graphicFrame>
      <p:sp>
        <p:nvSpPr>
          <p:cNvPr id="25888" name="Text Box 288"/>
          <p:cNvSpPr txBox="1">
            <a:spLocks noChangeArrowheads="1"/>
          </p:cNvSpPr>
          <p:nvPr/>
        </p:nvSpPr>
        <p:spPr bwMode="auto">
          <a:xfrm>
            <a:off x="6443663" y="2205038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/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63" y="44450"/>
            <a:ext cx="8147050" cy="9223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800" dirty="0" smtClean="0"/>
              <a:t>Kísérleti eredmények V. </a:t>
            </a:r>
            <a:br>
              <a:rPr lang="hu-HU" sz="2800" dirty="0" smtClean="0"/>
            </a:br>
            <a:r>
              <a:rPr lang="hu-HU" sz="2800" dirty="0" smtClean="0"/>
              <a:t>Gyűrűs éterek és </a:t>
            </a:r>
            <a:r>
              <a:rPr lang="hu-HU" sz="2800" dirty="0" err="1" smtClean="0"/>
              <a:t>laktonok</a:t>
            </a:r>
            <a:r>
              <a:rPr lang="hu-HU" sz="2800" dirty="0" smtClean="0"/>
              <a:t> előállítása </a:t>
            </a:r>
            <a:endParaRPr lang="hu-HU" sz="2800" dirty="0"/>
          </a:p>
        </p:txBody>
      </p:sp>
      <p:graphicFrame>
        <p:nvGraphicFramePr>
          <p:cNvPr id="29972" name="Object 276"/>
          <p:cNvGraphicFramePr>
            <a:graphicFrameLocks noChangeAspect="1"/>
          </p:cNvGraphicFramePr>
          <p:nvPr/>
        </p:nvGraphicFramePr>
        <p:xfrm>
          <a:off x="323850" y="1773238"/>
          <a:ext cx="2798763" cy="1584325"/>
        </p:xfrm>
        <a:graphic>
          <a:graphicData uri="http://schemas.openxmlformats.org/presentationml/2006/ole">
            <p:oleObj spid="_x0000_s29972" name="CS ChemDraw Drawing" r:id="rId3" imgW="3244596" imgH="1836420" progId="ChemDraw.Document.6.0">
              <p:embed/>
            </p:oleObj>
          </a:graphicData>
        </a:graphic>
      </p:graphicFrame>
      <p:graphicFrame>
        <p:nvGraphicFramePr>
          <p:cNvPr id="29973" name="Object 277"/>
          <p:cNvGraphicFramePr>
            <a:graphicFrameLocks noChangeAspect="1"/>
          </p:cNvGraphicFramePr>
          <p:nvPr/>
        </p:nvGraphicFramePr>
        <p:xfrm>
          <a:off x="320675" y="4437063"/>
          <a:ext cx="2882900" cy="1430337"/>
        </p:xfrm>
        <a:graphic>
          <a:graphicData uri="http://schemas.openxmlformats.org/presentationml/2006/ole">
            <p:oleObj spid="_x0000_s29973" name="CS ChemDraw Drawing" r:id="rId4" imgW="3244596" imgH="1609344" progId="ChemDraw.Document.6.0">
              <p:embed/>
            </p:oleObj>
          </a:graphicData>
        </a:graphic>
      </p:graphicFrame>
      <p:graphicFrame>
        <p:nvGraphicFramePr>
          <p:cNvPr id="29974" name="Object 278"/>
          <p:cNvGraphicFramePr>
            <a:graphicFrameLocks noChangeAspect="1"/>
          </p:cNvGraphicFramePr>
          <p:nvPr/>
        </p:nvGraphicFramePr>
        <p:xfrm>
          <a:off x="6821488" y="4581525"/>
          <a:ext cx="1495425" cy="1008063"/>
        </p:xfrm>
        <a:graphic>
          <a:graphicData uri="http://schemas.openxmlformats.org/presentationml/2006/ole">
            <p:oleObj spid="_x0000_s29974" name="CS ChemDraw Drawing" r:id="rId5" imgW="1714500" imgH="1069848" progId="ChemDraw.Document.6.0">
              <p:embed/>
            </p:oleObj>
          </a:graphicData>
        </a:graphic>
      </p:graphicFrame>
      <p:sp>
        <p:nvSpPr>
          <p:cNvPr id="22" name="Téglalap 21"/>
          <p:cNvSpPr/>
          <p:nvPr/>
        </p:nvSpPr>
        <p:spPr>
          <a:xfrm>
            <a:off x="6732588" y="3727450"/>
            <a:ext cx="1490662" cy="277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sz="1200" b="1" dirty="0">
                <a:solidFill>
                  <a:schemeClr val="tx2"/>
                </a:solidFill>
                <a:latin typeface="+mj-lt"/>
              </a:rPr>
              <a:t>X = </a:t>
            </a:r>
            <a:r>
              <a:rPr lang="hu-HU" sz="1200" b="1" dirty="0" err="1">
                <a:solidFill>
                  <a:schemeClr val="tx2"/>
                </a:solidFill>
                <a:latin typeface="+mj-lt"/>
              </a:rPr>
              <a:t>-Br</a:t>
            </a:r>
            <a:r>
              <a:rPr lang="hu-HU" sz="1200" b="1" dirty="0">
                <a:solidFill>
                  <a:schemeClr val="tx2"/>
                </a:solidFill>
                <a:latin typeface="+mj-lt"/>
              </a:rPr>
              <a:t>, -I, </a:t>
            </a:r>
            <a:r>
              <a:rPr lang="hu-HU" sz="1200" b="1" dirty="0" err="1">
                <a:solidFill>
                  <a:schemeClr val="tx2"/>
                </a:solidFill>
                <a:latin typeface="+mj-lt"/>
              </a:rPr>
              <a:t>-SePh</a:t>
            </a:r>
            <a:endParaRPr lang="hu-HU" sz="1200" b="1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31" name="Egyenes összekötő nyíllal 30"/>
          <p:cNvCxnSpPr/>
          <p:nvPr/>
        </p:nvCxnSpPr>
        <p:spPr>
          <a:xfrm>
            <a:off x="3348038" y="2565400"/>
            <a:ext cx="647700" cy="0"/>
          </a:xfrm>
          <a:prstGeom prst="straightConnector1">
            <a:avLst/>
          </a:prstGeom>
          <a:ln w="2222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61" name="Egyenes összekötő nyíllal 6560"/>
          <p:cNvCxnSpPr/>
          <p:nvPr/>
        </p:nvCxnSpPr>
        <p:spPr>
          <a:xfrm>
            <a:off x="5795963" y="2565400"/>
            <a:ext cx="720725" cy="0"/>
          </a:xfrm>
          <a:prstGeom prst="straightConnector1">
            <a:avLst/>
          </a:prstGeom>
          <a:ln w="2222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63" name="Egyenes összekötő nyíllal 6562"/>
          <p:cNvCxnSpPr/>
          <p:nvPr/>
        </p:nvCxnSpPr>
        <p:spPr>
          <a:xfrm>
            <a:off x="3419475" y="5084763"/>
            <a:ext cx="647700" cy="0"/>
          </a:xfrm>
          <a:prstGeom prst="straightConnector1">
            <a:avLst/>
          </a:prstGeom>
          <a:ln w="2222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65" name="Egyenes összekötő nyíllal 6564"/>
          <p:cNvCxnSpPr/>
          <p:nvPr/>
        </p:nvCxnSpPr>
        <p:spPr>
          <a:xfrm>
            <a:off x="5795963" y="5157788"/>
            <a:ext cx="792162" cy="0"/>
          </a:xfrm>
          <a:prstGeom prst="straightConnector1">
            <a:avLst/>
          </a:prstGeom>
          <a:ln w="2222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975" name="Object 279"/>
          <p:cNvGraphicFramePr>
            <a:graphicFrameLocks noChangeAspect="1"/>
          </p:cNvGraphicFramePr>
          <p:nvPr/>
        </p:nvGraphicFramePr>
        <p:xfrm>
          <a:off x="6804025" y="1844675"/>
          <a:ext cx="1597025" cy="1190625"/>
        </p:xfrm>
        <a:graphic>
          <a:graphicData uri="http://schemas.openxmlformats.org/presentationml/2006/ole">
            <p:oleObj spid="_x0000_s29975" name="CS ChemDraw Drawing" r:id="rId6" imgW="877824" imgH="653796" progId="ChemDraw.Document.6.0">
              <p:embed/>
            </p:oleObj>
          </a:graphicData>
        </a:graphic>
      </p:graphicFrame>
      <p:sp>
        <p:nvSpPr>
          <p:cNvPr id="29984" name="Text Box 151"/>
          <p:cNvSpPr txBox="1">
            <a:spLocks noChangeArrowheads="1"/>
          </p:cNvSpPr>
          <p:nvPr/>
        </p:nvSpPr>
        <p:spPr bwMode="auto">
          <a:xfrm>
            <a:off x="8243888" y="5805488"/>
            <a:ext cx="360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9</a:t>
            </a:r>
          </a:p>
        </p:txBody>
      </p:sp>
      <p:graphicFrame>
        <p:nvGraphicFramePr>
          <p:cNvPr id="29976" name="Object 280"/>
          <p:cNvGraphicFramePr>
            <a:graphicFrameLocks noChangeAspect="1"/>
          </p:cNvGraphicFramePr>
          <p:nvPr/>
        </p:nvGraphicFramePr>
        <p:xfrm>
          <a:off x="4140200" y="1773238"/>
          <a:ext cx="1431925" cy="1433512"/>
        </p:xfrm>
        <a:graphic>
          <a:graphicData uri="http://schemas.openxmlformats.org/presentationml/2006/ole">
            <p:oleObj spid="_x0000_s29976" name="CS ChemDraw Drawing" r:id="rId7" imgW="1432560" imgH="1432560" progId="ChemDraw.Document.6.0">
              <p:embed/>
            </p:oleObj>
          </a:graphicData>
        </a:graphic>
      </p:graphicFrame>
      <p:graphicFrame>
        <p:nvGraphicFramePr>
          <p:cNvPr id="29977" name="Object 281"/>
          <p:cNvGraphicFramePr>
            <a:graphicFrameLocks noChangeAspect="1"/>
          </p:cNvGraphicFramePr>
          <p:nvPr/>
        </p:nvGraphicFramePr>
        <p:xfrm>
          <a:off x="4140200" y="4437063"/>
          <a:ext cx="1431925" cy="1216025"/>
        </p:xfrm>
        <a:graphic>
          <a:graphicData uri="http://schemas.openxmlformats.org/presentationml/2006/ole">
            <p:oleObj spid="_x0000_s29977" name="CS ChemDraw Drawing" r:id="rId8" imgW="1432560" imgH="1216152" progId="ChemDraw.Document.6.0">
              <p:embed/>
            </p:oleObj>
          </a:graphicData>
        </a:graphic>
      </p:graphicFrame>
      <p:sp>
        <p:nvSpPr>
          <p:cNvPr id="15" name="Téglalap 14"/>
          <p:cNvSpPr/>
          <p:nvPr/>
        </p:nvSpPr>
        <p:spPr>
          <a:xfrm>
            <a:off x="6889750" y="5888038"/>
            <a:ext cx="1066800" cy="2778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sz="1200" b="1" dirty="0">
                <a:solidFill>
                  <a:schemeClr val="tx2"/>
                </a:solidFill>
                <a:latin typeface="Symbol" pitchFamily="18" charset="2"/>
              </a:rPr>
              <a:t>b:a</a:t>
            </a:r>
            <a:r>
              <a:rPr lang="hu-HU" sz="1200" b="1" dirty="0">
                <a:solidFill>
                  <a:schemeClr val="tx2"/>
                </a:solidFill>
                <a:latin typeface="+mj-lt"/>
              </a:rPr>
              <a:t> = 70:30 </a:t>
            </a:r>
            <a:endParaRPr lang="hu-HU" sz="1200" b="1" dirty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6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463" y="252413"/>
            <a:ext cx="43561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1860" name="Object 116"/>
          <p:cNvGraphicFramePr>
            <a:graphicFrameLocks noChangeAspect="1"/>
          </p:cNvGraphicFramePr>
          <p:nvPr/>
        </p:nvGraphicFramePr>
        <p:xfrm>
          <a:off x="261938" y="333375"/>
          <a:ext cx="1430337" cy="709613"/>
        </p:xfrm>
        <a:graphic>
          <a:graphicData uri="http://schemas.openxmlformats.org/presentationml/2006/ole">
            <p:oleObj spid="_x0000_s31860" name="CS ChemDraw Drawing" r:id="rId4" imgW="3244596" imgH="1609344" progId="ChemDraw.Document.6.0">
              <p:embed/>
            </p:oleObj>
          </a:graphicData>
        </a:graphic>
      </p:graphicFrame>
      <p:sp>
        <p:nvSpPr>
          <p:cNvPr id="9" name="Téglalap 8"/>
          <p:cNvSpPr/>
          <p:nvPr/>
        </p:nvSpPr>
        <p:spPr>
          <a:xfrm>
            <a:off x="1116013" y="2420938"/>
            <a:ext cx="215900" cy="3603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1" name="Téglalap 10"/>
          <p:cNvSpPr/>
          <p:nvPr/>
        </p:nvSpPr>
        <p:spPr>
          <a:xfrm>
            <a:off x="1619250" y="2420938"/>
            <a:ext cx="360363" cy="3603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3" name="Téglalap 12"/>
          <p:cNvSpPr/>
          <p:nvPr/>
        </p:nvSpPr>
        <p:spPr>
          <a:xfrm>
            <a:off x="2484438" y="2420938"/>
            <a:ext cx="503237" cy="431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4" name="Szövegdoboz 13"/>
          <p:cNvSpPr txBox="1"/>
          <p:nvPr/>
        </p:nvSpPr>
        <p:spPr>
          <a:xfrm>
            <a:off x="2484438" y="2205038"/>
            <a:ext cx="50323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sz="800" dirty="0">
                <a:solidFill>
                  <a:srgbClr val="FF0000"/>
                </a:solidFill>
                <a:latin typeface="+mj-lt"/>
              </a:rPr>
              <a:t>17-H</a:t>
            </a:r>
            <a:r>
              <a:rPr lang="hu-HU" sz="800" baseline="-25000" dirty="0">
                <a:solidFill>
                  <a:srgbClr val="FF0000"/>
                </a:solidFill>
                <a:latin typeface="+mj-lt"/>
              </a:rPr>
              <a:t>2</a:t>
            </a:r>
          </a:p>
        </p:txBody>
      </p:sp>
      <p:sp>
        <p:nvSpPr>
          <p:cNvPr id="15" name="Szövegdoboz 14"/>
          <p:cNvSpPr txBox="1"/>
          <p:nvPr/>
        </p:nvSpPr>
        <p:spPr>
          <a:xfrm>
            <a:off x="827088" y="1916113"/>
            <a:ext cx="12065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sz="800" dirty="0" err="1">
                <a:solidFill>
                  <a:srgbClr val="FF0000"/>
                </a:solidFill>
                <a:latin typeface="+mj-lt"/>
              </a:rPr>
              <a:t>propenil-oldallánc</a:t>
            </a:r>
            <a:endParaRPr lang="hu-HU" sz="800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17" name="Egyenes összekötő nyíllal 16"/>
          <p:cNvCxnSpPr/>
          <p:nvPr/>
        </p:nvCxnSpPr>
        <p:spPr>
          <a:xfrm>
            <a:off x="1223963" y="2132013"/>
            <a:ext cx="0" cy="1809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gyenes összekötő nyíllal 18"/>
          <p:cNvCxnSpPr/>
          <p:nvPr/>
        </p:nvCxnSpPr>
        <p:spPr>
          <a:xfrm>
            <a:off x="1476375" y="2168525"/>
            <a:ext cx="142875" cy="107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70" name="Text Box 62"/>
          <p:cNvSpPr txBox="1">
            <a:spLocks noChangeArrowheads="1"/>
          </p:cNvSpPr>
          <p:nvPr/>
        </p:nvSpPr>
        <p:spPr bwMode="auto">
          <a:xfrm>
            <a:off x="8172450" y="5805488"/>
            <a:ext cx="5762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10</a:t>
            </a:r>
          </a:p>
        </p:txBody>
      </p:sp>
      <p:sp>
        <p:nvSpPr>
          <p:cNvPr id="31871" name="Text Box 93"/>
          <p:cNvSpPr txBox="1">
            <a:spLocks noChangeArrowheads="1"/>
          </p:cNvSpPr>
          <p:nvPr/>
        </p:nvSpPr>
        <p:spPr bwMode="auto">
          <a:xfrm>
            <a:off x="6064250" y="2728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hu-HU"/>
          </a:p>
        </p:txBody>
      </p:sp>
      <p:grpSp>
        <p:nvGrpSpPr>
          <p:cNvPr id="31872" name="Group 104"/>
          <p:cNvGrpSpPr>
            <a:grpSpLocks/>
          </p:cNvGrpSpPr>
          <p:nvPr/>
        </p:nvGrpSpPr>
        <p:grpSpPr bwMode="auto">
          <a:xfrm>
            <a:off x="3635375" y="3429000"/>
            <a:ext cx="4321175" cy="3024188"/>
            <a:chOff x="2290" y="2160"/>
            <a:chExt cx="2722" cy="1905"/>
          </a:xfrm>
        </p:grpSpPr>
        <p:graphicFrame>
          <p:nvGraphicFramePr>
            <p:cNvPr id="31861" name="Object 117"/>
            <p:cNvGraphicFramePr>
              <a:graphicFrameLocks noChangeAspect="1"/>
            </p:cNvGraphicFramePr>
            <p:nvPr/>
          </p:nvGraphicFramePr>
          <p:xfrm>
            <a:off x="2426" y="2387"/>
            <a:ext cx="952" cy="420"/>
          </p:xfrm>
          <a:graphic>
            <a:graphicData uri="http://schemas.openxmlformats.org/presentationml/2006/ole">
              <p:oleObj spid="_x0000_s31861" name="CS ChemDraw Drawing" r:id="rId5" imgW="3637400" imgH="1598400" progId="ChemDraw.Document.6.0">
                <p:embed/>
              </p:oleObj>
            </a:graphicData>
          </a:graphic>
        </p:graphicFrame>
        <p:grpSp>
          <p:nvGrpSpPr>
            <p:cNvPr id="31877" name="Group 103"/>
            <p:cNvGrpSpPr>
              <a:grpSpLocks/>
            </p:cNvGrpSpPr>
            <p:nvPr/>
          </p:nvGrpSpPr>
          <p:grpSpPr bwMode="auto">
            <a:xfrm>
              <a:off x="2290" y="2160"/>
              <a:ext cx="2722" cy="1905"/>
              <a:chOff x="2336" y="2115"/>
              <a:chExt cx="2722" cy="1905"/>
            </a:xfrm>
          </p:grpSpPr>
          <p:grpSp>
            <p:nvGrpSpPr>
              <p:cNvPr id="31878" name="Group 94"/>
              <p:cNvGrpSpPr>
                <a:grpSpLocks/>
              </p:cNvGrpSpPr>
              <p:nvPr/>
            </p:nvGrpSpPr>
            <p:grpSpPr bwMode="auto">
              <a:xfrm>
                <a:off x="2381" y="2115"/>
                <a:ext cx="2631" cy="1858"/>
                <a:chOff x="2290" y="2251"/>
                <a:chExt cx="2631" cy="1858"/>
              </a:xfrm>
            </p:grpSpPr>
            <p:pic>
              <p:nvPicPr>
                <p:cNvPr id="31880" name="Picture 95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2290" y="2251"/>
                  <a:ext cx="2631" cy="18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1881" name="AutoShape 96"/>
                <p:cNvSpPr>
                  <a:spLocks noChangeArrowheads="1"/>
                </p:cNvSpPr>
                <p:nvPr/>
              </p:nvSpPr>
              <p:spPr bwMode="auto">
                <a:xfrm>
                  <a:off x="3787" y="3475"/>
                  <a:ext cx="272" cy="454"/>
                </a:xfrm>
                <a:prstGeom prst="flowChartProcess">
                  <a:avLst/>
                </a:prstGeom>
                <a:noFill/>
                <a:ln w="19050">
                  <a:solidFill>
                    <a:schemeClr val="accent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31882" name="Szövegdoboz 13"/>
                <p:cNvSpPr txBox="1">
                  <a:spLocks noChangeArrowheads="1"/>
                </p:cNvSpPr>
                <p:nvPr/>
              </p:nvSpPr>
              <p:spPr bwMode="auto">
                <a:xfrm>
                  <a:off x="3924" y="3339"/>
                  <a:ext cx="317" cy="13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hu-HU" sz="800">
                      <a:solidFill>
                        <a:srgbClr val="FF0000"/>
                      </a:solidFill>
                      <a:latin typeface="Century Schoolbook" pitchFamily="18" charset="0"/>
                    </a:rPr>
                    <a:t>17-H</a:t>
                  </a:r>
                  <a:endParaRPr lang="hu-HU" sz="800" baseline="-25000">
                    <a:solidFill>
                      <a:srgbClr val="FF0000"/>
                    </a:solidFill>
                    <a:latin typeface="Century Schoolbook" pitchFamily="18" charset="0"/>
                  </a:endParaRPr>
                </a:p>
              </p:txBody>
            </p:sp>
            <p:sp>
              <p:nvSpPr>
                <p:cNvPr id="31883" name="Line 98"/>
                <p:cNvSpPr>
                  <a:spLocks noChangeShapeType="1"/>
                </p:cNvSpPr>
                <p:nvPr/>
              </p:nvSpPr>
              <p:spPr bwMode="auto">
                <a:xfrm>
                  <a:off x="3878" y="3249"/>
                  <a:ext cx="0" cy="181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884" name="Line 99"/>
                <p:cNvSpPr>
                  <a:spLocks noChangeShapeType="1"/>
                </p:cNvSpPr>
                <p:nvPr/>
              </p:nvSpPr>
              <p:spPr bwMode="auto">
                <a:xfrm>
                  <a:off x="3833" y="3022"/>
                  <a:ext cx="0" cy="408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hu-HU"/>
                </a:p>
              </p:txBody>
            </p:sp>
            <p:sp>
              <p:nvSpPr>
                <p:cNvPr id="31885" name="Szövegdoboz 13"/>
                <p:cNvSpPr txBox="1">
                  <a:spLocks noChangeArrowheads="1"/>
                </p:cNvSpPr>
                <p:nvPr/>
              </p:nvSpPr>
              <p:spPr bwMode="auto">
                <a:xfrm>
                  <a:off x="3787" y="3114"/>
                  <a:ext cx="408" cy="13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hu-HU" sz="800">
                      <a:solidFill>
                        <a:srgbClr val="FF0000"/>
                      </a:solidFill>
                      <a:latin typeface="Century Schoolbook" pitchFamily="18" charset="0"/>
                    </a:rPr>
                    <a:t>1</a:t>
                  </a:r>
                  <a:r>
                    <a:rPr lang="hu-HU" sz="800">
                      <a:solidFill>
                        <a:srgbClr val="FF0000"/>
                      </a:solidFill>
                    </a:rPr>
                    <a:t>6a</a:t>
                  </a:r>
                  <a:r>
                    <a:rPr lang="hu-HU" sz="800">
                      <a:solidFill>
                        <a:srgbClr val="FF0000"/>
                      </a:solidFill>
                      <a:latin typeface="Century Schoolbook" pitchFamily="18" charset="0"/>
                    </a:rPr>
                    <a:t>-H</a:t>
                  </a:r>
                  <a:r>
                    <a:rPr lang="hu-HU" sz="800" baseline="-25000">
                      <a:solidFill>
                        <a:srgbClr val="FF0000"/>
                      </a:solidFill>
                    </a:rPr>
                    <a:t>2</a:t>
                  </a:r>
                </a:p>
              </p:txBody>
            </p:sp>
            <p:sp>
              <p:nvSpPr>
                <p:cNvPr id="31886" name="Szövegdoboz 13"/>
                <p:cNvSpPr txBox="1">
                  <a:spLocks noChangeArrowheads="1"/>
                </p:cNvSpPr>
                <p:nvPr/>
              </p:nvSpPr>
              <p:spPr bwMode="auto">
                <a:xfrm>
                  <a:off x="3696" y="2886"/>
                  <a:ext cx="590" cy="13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hu-HU" sz="800">
                      <a:solidFill>
                        <a:srgbClr val="FF0000"/>
                      </a:solidFill>
                      <a:latin typeface="Century Schoolbook" pitchFamily="18" charset="0"/>
                    </a:rPr>
                    <a:t>16-H + 17-H</a:t>
                  </a:r>
                  <a:endParaRPr lang="hu-HU" sz="800" baseline="-25000">
                    <a:solidFill>
                      <a:srgbClr val="FF0000"/>
                    </a:solidFill>
                    <a:latin typeface="Century Schoolbook" pitchFamily="18" charset="0"/>
                  </a:endParaRPr>
                </a:p>
              </p:txBody>
            </p:sp>
          </p:grpSp>
          <p:sp>
            <p:nvSpPr>
              <p:cNvPr id="31879" name="Rectangle 102"/>
              <p:cNvSpPr>
                <a:spLocks noChangeArrowheads="1"/>
              </p:cNvSpPr>
              <p:nvPr/>
            </p:nvSpPr>
            <p:spPr bwMode="auto">
              <a:xfrm>
                <a:off x="2336" y="2160"/>
                <a:ext cx="2722" cy="186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</p:grpSp>
      </p:grpSp>
      <p:sp>
        <p:nvSpPr>
          <p:cNvPr id="5" name="Szövegdoboz 4"/>
          <p:cNvSpPr txBox="1"/>
          <p:nvPr/>
        </p:nvSpPr>
        <p:spPr>
          <a:xfrm>
            <a:off x="4787900" y="3716338"/>
            <a:ext cx="288925" cy="1857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sz="600" dirty="0">
                <a:solidFill>
                  <a:srgbClr val="FF0000"/>
                </a:solidFill>
                <a:latin typeface="+mj-lt"/>
              </a:rPr>
              <a:t>17</a:t>
            </a:r>
            <a:endParaRPr lang="hu-HU" sz="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6" name="Szövegdoboz 25"/>
          <p:cNvSpPr txBox="1"/>
          <p:nvPr/>
        </p:nvSpPr>
        <p:spPr>
          <a:xfrm>
            <a:off x="4852988" y="3979863"/>
            <a:ext cx="287337" cy="184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sz="600" dirty="0">
                <a:solidFill>
                  <a:srgbClr val="FF0000"/>
                </a:solidFill>
                <a:latin typeface="+mj-lt"/>
              </a:rPr>
              <a:t>16</a:t>
            </a:r>
            <a:endParaRPr lang="hu-HU" sz="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7" name="Szövegdoboz 26"/>
          <p:cNvSpPr txBox="1"/>
          <p:nvPr/>
        </p:nvSpPr>
        <p:spPr>
          <a:xfrm>
            <a:off x="5021263" y="4164013"/>
            <a:ext cx="360362" cy="1857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sz="600" dirty="0">
                <a:solidFill>
                  <a:srgbClr val="FF0000"/>
                </a:solidFill>
                <a:latin typeface="+mj-lt"/>
              </a:rPr>
              <a:t>16a</a:t>
            </a:r>
            <a:endParaRPr lang="hu-HU" sz="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Szövegdoboz 27"/>
          <p:cNvSpPr txBox="1"/>
          <p:nvPr/>
        </p:nvSpPr>
        <p:spPr>
          <a:xfrm>
            <a:off x="1331913" y="252413"/>
            <a:ext cx="287337" cy="184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sz="600" dirty="0">
                <a:solidFill>
                  <a:srgbClr val="FF0000"/>
                </a:solidFill>
                <a:latin typeface="+mj-lt"/>
              </a:rPr>
              <a:t>17</a:t>
            </a:r>
            <a:endParaRPr lang="hu-HU" sz="600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63" y="44450"/>
            <a:ext cx="8147050" cy="8509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hu-HU" sz="2500" dirty="0" smtClean="0"/>
              <a:t>Kísérleti eredmények VI.</a:t>
            </a:r>
            <a:br>
              <a:rPr lang="hu-HU" sz="2500" dirty="0" smtClean="0"/>
            </a:br>
            <a:r>
              <a:rPr lang="hu-HU" sz="2500" dirty="0" smtClean="0"/>
              <a:t>A gyűrűs éterek szerkezetvizsgálata</a:t>
            </a:r>
            <a:r>
              <a:rPr lang="hu-HU" sz="2500" cap="none" dirty="0" smtClean="0"/>
              <a:t> </a:t>
            </a:r>
          </a:p>
        </p:txBody>
      </p:sp>
      <p:grpSp>
        <p:nvGrpSpPr>
          <p:cNvPr id="38947" name="Group 9"/>
          <p:cNvGrpSpPr>
            <a:grpSpLocks/>
          </p:cNvGrpSpPr>
          <p:nvPr/>
        </p:nvGrpSpPr>
        <p:grpSpPr bwMode="auto">
          <a:xfrm>
            <a:off x="5292725" y="2300288"/>
            <a:ext cx="3435350" cy="3289300"/>
            <a:chOff x="3301" y="1207"/>
            <a:chExt cx="2164" cy="2072"/>
          </a:xfrm>
        </p:grpSpPr>
        <p:pic>
          <p:nvPicPr>
            <p:cNvPr id="38952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01" y="1207"/>
              <a:ext cx="2164" cy="2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Ellipszis 2"/>
            <p:cNvSpPr/>
            <p:nvPr/>
          </p:nvSpPr>
          <p:spPr>
            <a:xfrm>
              <a:off x="4286" y="1661"/>
              <a:ext cx="454" cy="27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</p:grpSp>
      <p:sp>
        <p:nvSpPr>
          <p:cNvPr id="38948" name="Text Box 6"/>
          <p:cNvSpPr txBox="1">
            <a:spLocks noChangeArrowheads="1"/>
          </p:cNvSpPr>
          <p:nvPr/>
        </p:nvSpPr>
        <p:spPr bwMode="auto">
          <a:xfrm>
            <a:off x="8172450" y="5805488"/>
            <a:ext cx="5762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11</a:t>
            </a:r>
          </a:p>
        </p:txBody>
      </p:sp>
      <p:grpSp>
        <p:nvGrpSpPr>
          <p:cNvPr id="38949" name="Group 8"/>
          <p:cNvGrpSpPr>
            <a:grpSpLocks/>
          </p:cNvGrpSpPr>
          <p:nvPr/>
        </p:nvGrpSpPr>
        <p:grpSpPr bwMode="auto">
          <a:xfrm>
            <a:off x="107950" y="1125538"/>
            <a:ext cx="5284788" cy="5507037"/>
            <a:chOff x="95" y="732"/>
            <a:chExt cx="3329" cy="3469"/>
          </a:xfrm>
        </p:grpSpPr>
        <p:pic>
          <p:nvPicPr>
            <p:cNvPr id="38950" name="Kép 3"/>
            <p:cNvPicPr>
              <a:picLocks noChangeAspect="1" noChangeArrowheads="1"/>
            </p:cNvPicPr>
            <p:nvPr/>
          </p:nvPicPr>
          <p:blipFill>
            <a:blip r:embed="rId4"/>
            <a:srcRect l="18515" t="17764" r="23474"/>
            <a:stretch>
              <a:fillRect/>
            </a:stretch>
          </p:blipFill>
          <p:spPr bwMode="auto">
            <a:xfrm>
              <a:off x="95" y="732"/>
              <a:ext cx="3329" cy="3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51" name="Rectangle 7"/>
            <p:cNvSpPr>
              <a:spLocks noChangeArrowheads="1"/>
            </p:cNvSpPr>
            <p:nvPr/>
          </p:nvSpPr>
          <p:spPr bwMode="auto">
            <a:xfrm>
              <a:off x="1701" y="1389"/>
              <a:ext cx="136" cy="4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</p:grpSp>
      <p:graphicFrame>
        <p:nvGraphicFramePr>
          <p:cNvPr id="38945" name="Object 33"/>
          <p:cNvGraphicFramePr>
            <a:graphicFrameLocks noChangeAspect="1"/>
          </p:cNvGraphicFramePr>
          <p:nvPr/>
        </p:nvGraphicFramePr>
        <p:xfrm>
          <a:off x="6588125" y="1076325"/>
          <a:ext cx="1584325" cy="990600"/>
        </p:xfrm>
        <a:graphic>
          <a:graphicData uri="http://schemas.openxmlformats.org/presentationml/2006/ole">
            <p:oleObj spid="_x0000_s38945" name="CS ChemDraw Drawing" r:id="rId5" imgW="1994916" imgH="1248156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63" y="44450"/>
            <a:ext cx="8147050" cy="9223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800" dirty="0" smtClean="0"/>
              <a:t>Kísérleti eredmények VII. </a:t>
            </a:r>
            <a:br>
              <a:rPr lang="hu-HU" sz="2800" dirty="0" smtClean="0"/>
            </a:br>
            <a:r>
              <a:rPr lang="hu-HU" sz="2800" dirty="0" err="1" smtClean="0"/>
              <a:t>Szekoszármazékok</a:t>
            </a:r>
            <a:r>
              <a:rPr lang="hu-HU" sz="2800" dirty="0" smtClean="0"/>
              <a:t> előállítása </a:t>
            </a:r>
            <a:endParaRPr lang="hu-HU" sz="2800" dirty="0"/>
          </a:p>
        </p:txBody>
      </p:sp>
      <p:graphicFrame>
        <p:nvGraphicFramePr>
          <p:cNvPr id="26712" name="Object 88"/>
          <p:cNvGraphicFramePr>
            <a:graphicFrameLocks noChangeAspect="1"/>
          </p:cNvGraphicFramePr>
          <p:nvPr/>
        </p:nvGraphicFramePr>
        <p:xfrm>
          <a:off x="762000" y="1268413"/>
          <a:ext cx="6762750" cy="5441950"/>
        </p:xfrm>
        <a:graphic>
          <a:graphicData uri="http://schemas.openxmlformats.org/presentationml/2006/ole">
            <p:oleObj spid="_x0000_s26712" name="CS ChemDraw Drawing" r:id="rId3" imgW="8342376" imgH="6711696" progId="ChemDraw.Document.6.0">
              <p:embed/>
            </p:oleObj>
          </a:graphicData>
        </a:graphic>
      </p:graphicFrame>
      <p:sp>
        <p:nvSpPr>
          <p:cNvPr id="26714" name="Text Box 70"/>
          <p:cNvSpPr txBox="1">
            <a:spLocks noChangeArrowheads="1"/>
          </p:cNvSpPr>
          <p:nvPr/>
        </p:nvSpPr>
        <p:spPr bwMode="auto">
          <a:xfrm>
            <a:off x="8172450" y="5805488"/>
            <a:ext cx="6492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388" y="44450"/>
            <a:ext cx="5400675" cy="5032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500" dirty="0" err="1" smtClean="0"/>
              <a:t>Antiproliferatív</a:t>
            </a:r>
            <a:r>
              <a:rPr lang="hu-HU" sz="2500" dirty="0" smtClean="0"/>
              <a:t> hatás I. </a:t>
            </a:r>
            <a:endParaRPr lang="hu-HU" sz="2500" dirty="0"/>
          </a:p>
        </p:txBody>
      </p:sp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>
              <a:latin typeface="Century Schoolbook" pitchFamily="18" charset="0"/>
            </a:endParaRPr>
          </a:p>
        </p:txBody>
      </p:sp>
      <p:sp>
        <p:nvSpPr>
          <p:cNvPr id="5222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>
              <a:latin typeface="Century Schoolbook" pitchFamily="18" charset="0"/>
            </a:endParaRPr>
          </a:p>
        </p:txBody>
      </p:sp>
      <p:sp>
        <p:nvSpPr>
          <p:cNvPr id="52228" name="Text Box 6"/>
          <p:cNvSpPr txBox="1">
            <a:spLocks noChangeArrowheads="1"/>
          </p:cNvSpPr>
          <p:nvPr/>
        </p:nvSpPr>
        <p:spPr bwMode="auto">
          <a:xfrm>
            <a:off x="8172450" y="5805488"/>
            <a:ext cx="64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13</a:t>
            </a:r>
          </a:p>
        </p:txBody>
      </p:sp>
      <p:grpSp>
        <p:nvGrpSpPr>
          <p:cNvPr id="52229" name="Csoportba foglalás 3"/>
          <p:cNvGrpSpPr>
            <a:grpSpLocks/>
          </p:cNvGrpSpPr>
          <p:nvPr/>
        </p:nvGrpSpPr>
        <p:grpSpPr bwMode="auto">
          <a:xfrm>
            <a:off x="1908175" y="1268413"/>
            <a:ext cx="4191000" cy="4638675"/>
            <a:chOff x="1908175" y="1268413"/>
            <a:chExt cx="4191000" cy="4638675"/>
          </a:xfrm>
        </p:grpSpPr>
        <p:pic>
          <p:nvPicPr>
            <p:cNvPr id="52230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08175" y="1268413"/>
              <a:ext cx="4191000" cy="4638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31" name="Szövegdoboz 2"/>
            <p:cNvSpPr txBox="1">
              <a:spLocks noChangeArrowheads="1"/>
            </p:cNvSpPr>
            <p:nvPr/>
          </p:nvSpPr>
          <p:spPr bwMode="auto">
            <a:xfrm>
              <a:off x="4003676" y="4736177"/>
              <a:ext cx="424308" cy="2769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1200" b="1"/>
                <a:t>13</a:t>
              </a:r>
            </a:p>
          </p:txBody>
        </p:sp>
        <p:sp>
          <p:nvSpPr>
            <p:cNvPr id="52232" name="Szövegdoboz 7"/>
            <p:cNvSpPr txBox="1">
              <a:spLocks noChangeArrowheads="1"/>
            </p:cNvSpPr>
            <p:nvPr/>
          </p:nvSpPr>
          <p:spPr bwMode="auto">
            <a:xfrm>
              <a:off x="4507732" y="4725144"/>
              <a:ext cx="424308" cy="2769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1200" b="1"/>
                <a:t>14</a:t>
              </a:r>
            </a:p>
          </p:txBody>
        </p:sp>
        <p:sp>
          <p:nvSpPr>
            <p:cNvPr id="52233" name="Szövegdoboz 8"/>
            <p:cNvSpPr txBox="1">
              <a:spLocks noChangeArrowheads="1"/>
            </p:cNvSpPr>
            <p:nvPr/>
          </p:nvSpPr>
          <p:spPr bwMode="auto">
            <a:xfrm>
              <a:off x="5083796" y="4725144"/>
              <a:ext cx="424308" cy="2769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1200" b="1"/>
                <a:t>14</a:t>
              </a:r>
            </a:p>
          </p:txBody>
        </p:sp>
        <p:sp>
          <p:nvSpPr>
            <p:cNvPr id="52234" name="Szövegdoboz 9"/>
            <p:cNvSpPr txBox="1">
              <a:spLocks noChangeArrowheads="1"/>
            </p:cNvSpPr>
            <p:nvPr/>
          </p:nvSpPr>
          <p:spPr bwMode="auto">
            <a:xfrm>
              <a:off x="5587852" y="4725144"/>
              <a:ext cx="424308" cy="2769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1200" b="1"/>
                <a:t>12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áblázat 16"/>
          <p:cNvGraphicFramePr>
            <a:graphicFrameLocks noGrp="1"/>
          </p:cNvGraphicFramePr>
          <p:nvPr/>
        </p:nvGraphicFramePr>
        <p:xfrm>
          <a:off x="250825" y="968375"/>
          <a:ext cx="4105275" cy="5340350"/>
        </p:xfrm>
        <a:graphic>
          <a:graphicData uri="http://schemas.openxmlformats.org/drawingml/2006/table">
            <a:tbl>
              <a:tblPr firstRow="1" firstCol="1" bandRow="1" bandCol="1">
                <a:tableStyleId>{5940675A-B579-460E-94D1-54222C63F5DA}</a:tableStyleId>
              </a:tblPr>
              <a:tblGrid>
                <a:gridCol w="1447192"/>
                <a:gridCol w="439080"/>
                <a:gridCol w="439902"/>
                <a:gridCol w="439080"/>
                <a:gridCol w="439080"/>
                <a:gridCol w="439080"/>
                <a:gridCol w="461042"/>
              </a:tblGrid>
              <a:tr h="42735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Szerkezeti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képlet</a:t>
                      </a:r>
                      <a:endParaRPr lang="hu-HU" sz="12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200" b="1" dirty="0" err="1" smtClean="0">
                          <a:effectLst/>
                        </a:rPr>
                        <a:t>Ishikawa</a:t>
                      </a:r>
                      <a:endParaRPr lang="hu-HU" sz="1200" b="1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9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hu-HU" sz="9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endometriózis</a:t>
                      </a:r>
                      <a:r>
                        <a:rPr lang="hu-HU" sz="9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hu-HU" sz="9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200" b="1" dirty="0" smtClean="0">
                          <a:effectLst/>
                        </a:rPr>
                        <a:t>MCF-7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9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(mellrák)</a:t>
                      </a:r>
                      <a:endParaRPr lang="hu-HU" sz="9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200" b="1" dirty="0" smtClean="0">
                          <a:effectLst/>
                        </a:rPr>
                        <a:t>A2780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9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(petefészekrák)</a:t>
                      </a:r>
                      <a:endParaRPr lang="hu-HU" sz="9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22072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10 </a:t>
                      </a:r>
                      <a:r>
                        <a:rPr lang="hu-HU" sz="1000" dirty="0" err="1">
                          <a:effectLst/>
                          <a:latin typeface="Symbol" pitchFamily="18" charset="2"/>
                        </a:rPr>
                        <a:t>m</a:t>
                      </a:r>
                      <a:r>
                        <a:rPr lang="hu-HU" sz="1000" dirty="0" err="1">
                          <a:effectLst/>
                        </a:rPr>
                        <a:t>M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30 </a:t>
                      </a:r>
                      <a:r>
                        <a:rPr lang="hu-HU" sz="1000" dirty="0" err="1" smtClean="0">
                          <a:effectLst/>
                          <a:latin typeface="Symbol" pitchFamily="18" charset="2"/>
                        </a:rPr>
                        <a:t>m</a:t>
                      </a:r>
                      <a:r>
                        <a:rPr lang="hu-HU" sz="1000" dirty="0" err="1" smtClean="0">
                          <a:effectLst/>
                        </a:rPr>
                        <a:t>M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10 </a:t>
                      </a:r>
                      <a:r>
                        <a:rPr lang="hu-HU" sz="1000" dirty="0" err="1" smtClean="0">
                          <a:effectLst/>
                          <a:latin typeface="Symbol" pitchFamily="18" charset="2"/>
                        </a:rPr>
                        <a:t>m</a:t>
                      </a:r>
                      <a:r>
                        <a:rPr lang="hu-HU" sz="1000" dirty="0" err="1" smtClean="0">
                          <a:effectLst/>
                        </a:rPr>
                        <a:t>M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30 </a:t>
                      </a:r>
                      <a:r>
                        <a:rPr lang="hu-HU" sz="1000" dirty="0" err="1" smtClean="0">
                          <a:effectLst/>
                          <a:latin typeface="Symbol" pitchFamily="18" charset="2"/>
                        </a:rPr>
                        <a:t>m</a:t>
                      </a:r>
                      <a:r>
                        <a:rPr lang="hu-HU" sz="1000" dirty="0" err="1" smtClean="0">
                          <a:effectLst/>
                        </a:rPr>
                        <a:t>M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10 </a:t>
                      </a:r>
                      <a:r>
                        <a:rPr lang="hu-HU" sz="1000" dirty="0" err="1" smtClean="0">
                          <a:effectLst/>
                          <a:latin typeface="Symbol" pitchFamily="18" charset="2"/>
                        </a:rPr>
                        <a:t>m</a:t>
                      </a:r>
                      <a:r>
                        <a:rPr lang="hu-HU" sz="1000" dirty="0" err="1" smtClean="0">
                          <a:effectLst/>
                        </a:rPr>
                        <a:t>M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30 </a:t>
                      </a:r>
                      <a:r>
                        <a:rPr lang="hu-HU" sz="1000" dirty="0" err="1" smtClean="0">
                          <a:effectLst/>
                          <a:latin typeface="Symbol" pitchFamily="18" charset="2"/>
                        </a:rPr>
                        <a:t>m</a:t>
                      </a:r>
                      <a:r>
                        <a:rPr lang="hu-HU" sz="1000" dirty="0" err="1" smtClean="0">
                          <a:effectLst/>
                        </a:rPr>
                        <a:t>M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792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9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17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20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33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50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74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9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36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33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50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50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62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11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45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35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61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37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56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16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19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17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35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31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38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5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6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3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6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2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7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solidFill>
                            <a:srgbClr val="FF0000"/>
                          </a:solidFill>
                          <a:effectLst/>
                        </a:rPr>
                        <a:t>95</a:t>
                      </a:r>
                      <a:endParaRPr lang="hu-HU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solidFill>
                            <a:srgbClr val="FF0000"/>
                          </a:solidFill>
                          <a:effectLst/>
                        </a:rPr>
                        <a:t>99</a:t>
                      </a:r>
                      <a:endParaRPr lang="hu-HU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solidFill>
                            <a:srgbClr val="FF0000"/>
                          </a:solidFill>
                          <a:effectLst/>
                        </a:rPr>
                        <a:t>83</a:t>
                      </a:r>
                      <a:endParaRPr lang="hu-HU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solidFill>
                            <a:srgbClr val="FF0000"/>
                          </a:solidFill>
                          <a:effectLst/>
                        </a:rPr>
                        <a:t>98</a:t>
                      </a:r>
                      <a:endParaRPr lang="hu-HU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45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solidFill>
                            <a:srgbClr val="FF0000"/>
                          </a:solidFill>
                          <a:effectLst/>
                        </a:rPr>
                        <a:t>98</a:t>
                      </a:r>
                      <a:endParaRPr lang="hu-HU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343" name="Object 671"/>
          <p:cNvGraphicFramePr>
            <a:graphicFrameLocks noChangeAspect="1"/>
          </p:cNvGraphicFramePr>
          <p:nvPr/>
        </p:nvGraphicFramePr>
        <p:xfrm>
          <a:off x="323850" y="3344863"/>
          <a:ext cx="1322388" cy="673100"/>
        </p:xfrm>
        <a:graphic>
          <a:graphicData uri="http://schemas.openxmlformats.org/presentationml/2006/ole">
            <p:oleObj spid="_x0000_s29343" name="CS ChemDraw Drawing" r:id="rId3" imgW="3637400" imgH="1834560" progId="ChemDraw.Document.6.0">
              <p:embed/>
            </p:oleObj>
          </a:graphicData>
        </a:graphic>
      </p:graphicFrame>
      <p:graphicFrame>
        <p:nvGraphicFramePr>
          <p:cNvPr id="29344" name="Object 672"/>
          <p:cNvGraphicFramePr>
            <a:graphicFrameLocks noChangeAspect="1"/>
          </p:cNvGraphicFramePr>
          <p:nvPr/>
        </p:nvGraphicFramePr>
        <p:xfrm>
          <a:off x="284163" y="4137025"/>
          <a:ext cx="1408112" cy="647700"/>
        </p:xfrm>
        <a:graphic>
          <a:graphicData uri="http://schemas.openxmlformats.org/presentationml/2006/ole">
            <p:oleObj spid="_x0000_s29344" name="CS ChemDraw Drawing" r:id="rId4" imgW="3801884" imgH="1834560" progId="ChemDraw.Document.6.0">
              <p:embed/>
            </p:oleObj>
          </a:graphicData>
        </a:graphic>
      </p:graphicFrame>
      <p:graphicFrame>
        <p:nvGraphicFramePr>
          <p:cNvPr id="29346" name="Object 674"/>
          <p:cNvGraphicFramePr>
            <a:graphicFrameLocks noChangeAspect="1"/>
          </p:cNvGraphicFramePr>
          <p:nvPr/>
        </p:nvGraphicFramePr>
        <p:xfrm>
          <a:off x="323850" y="5649913"/>
          <a:ext cx="1249363" cy="639762"/>
        </p:xfrm>
        <a:graphic>
          <a:graphicData uri="http://schemas.openxmlformats.org/presentationml/2006/ole">
            <p:oleObj spid="_x0000_s29346" name="CS ChemDraw Drawing" r:id="rId5" imgW="3218616" imgH="1598400" progId="ChemDraw.Document.6.0">
              <p:embed/>
            </p:oleObj>
          </a:graphicData>
        </a:graphic>
      </p:graphicFrame>
      <p:graphicFrame>
        <p:nvGraphicFramePr>
          <p:cNvPr id="29347" name="Object 675"/>
          <p:cNvGraphicFramePr>
            <a:graphicFrameLocks noChangeAspect="1"/>
          </p:cNvGraphicFramePr>
          <p:nvPr/>
        </p:nvGraphicFramePr>
        <p:xfrm>
          <a:off x="323850" y="2552700"/>
          <a:ext cx="1223963" cy="682625"/>
        </p:xfrm>
        <a:graphic>
          <a:graphicData uri="http://schemas.openxmlformats.org/presentationml/2006/ole">
            <p:oleObj spid="_x0000_s29347" name="CS ChemDraw Drawing" r:id="rId6" imgW="3560208" imgH="1834560" progId="ChemDraw.Document.6.0">
              <p:embed/>
            </p:oleObj>
          </a:graphicData>
        </a:graphic>
      </p:graphicFrame>
      <p:graphicFrame>
        <p:nvGraphicFramePr>
          <p:cNvPr id="29348" name="Object 676"/>
          <p:cNvGraphicFramePr>
            <a:graphicFrameLocks noChangeAspect="1"/>
          </p:cNvGraphicFramePr>
          <p:nvPr/>
        </p:nvGraphicFramePr>
        <p:xfrm>
          <a:off x="468313" y="1760538"/>
          <a:ext cx="1044575" cy="685800"/>
        </p:xfrm>
        <a:graphic>
          <a:graphicData uri="http://schemas.openxmlformats.org/presentationml/2006/ole">
            <p:oleObj spid="_x0000_s29348" name="CS ChemDraw Drawing" r:id="rId7" imgW="3231601" imgH="2184480" progId="ChemDraw.Document.6.0">
              <p:embed/>
            </p:oleObj>
          </a:graphicData>
        </a:graphic>
      </p:graphicFrame>
      <p:graphicFrame>
        <p:nvGraphicFramePr>
          <p:cNvPr id="34" name="Táblázat 33"/>
          <p:cNvGraphicFramePr>
            <a:graphicFrameLocks noGrp="1"/>
          </p:cNvGraphicFramePr>
          <p:nvPr/>
        </p:nvGraphicFramePr>
        <p:xfrm>
          <a:off x="4572000" y="968375"/>
          <a:ext cx="4103688" cy="5340350"/>
        </p:xfrm>
        <a:graphic>
          <a:graphicData uri="http://schemas.openxmlformats.org/drawingml/2006/table">
            <a:tbl>
              <a:tblPr firstRow="1" firstCol="1" bandRow="1" bandCol="1">
                <a:tableStyleId>{5940675A-B579-460E-94D1-54222C63F5DA}</a:tableStyleId>
              </a:tblPr>
              <a:tblGrid>
                <a:gridCol w="1447192"/>
                <a:gridCol w="439080"/>
                <a:gridCol w="439902"/>
                <a:gridCol w="439080"/>
                <a:gridCol w="439080"/>
                <a:gridCol w="439080"/>
                <a:gridCol w="461042"/>
              </a:tblGrid>
              <a:tr h="42735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Szerkezeti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képlet</a:t>
                      </a:r>
                      <a:endParaRPr lang="hu-HU" sz="12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200" b="1" dirty="0" err="1" smtClean="0">
                          <a:effectLst/>
                        </a:rPr>
                        <a:t>Ishikawa</a:t>
                      </a:r>
                      <a:endParaRPr lang="hu-HU" sz="1200" b="1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9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hu-HU" sz="9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endometriózis</a:t>
                      </a:r>
                      <a:r>
                        <a:rPr lang="hu-HU" sz="9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hu-HU" sz="9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200" b="1" dirty="0" smtClean="0">
                          <a:effectLst/>
                        </a:rPr>
                        <a:t>MCF-7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9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(mellrák)</a:t>
                      </a:r>
                      <a:endParaRPr lang="hu-HU" sz="9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200" b="1" dirty="0" err="1" smtClean="0">
                          <a:effectLst/>
                        </a:rPr>
                        <a:t>HeLa</a:t>
                      </a:r>
                      <a:endParaRPr lang="hu-HU" sz="1200" b="1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9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hu-HU" sz="9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méhnyakrák</a:t>
                      </a:r>
                      <a:r>
                        <a:rPr lang="hu-HU" sz="9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hu-HU" sz="9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22072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10 </a:t>
                      </a:r>
                      <a:r>
                        <a:rPr lang="hu-HU" sz="1000" dirty="0" err="1">
                          <a:effectLst/>
                          <a:latin typeface="Symbol" pitchFamily="18" charset="2"/>
                        </a:rPr>
                        <a:t>m</a:t>
                      </a:r>
                      <a:r>
                        <a:rPr lang="hu-HU" sz="1000" dirty="0" err="1">
                          <a:effectLst/>
                        </a:rPr>
                        <a:t>M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30 </a:t>
                      </a:r>
                      <a:r>
                        <a:rPr lang="hu-HU" sz="1000" dirty="0" err="1" smtClean="0">
                          <a:effectLst/>
                          <a:latin typeface="Symbol" pitchFamily="18" charset="2"/>
                        </a:rPr>
                        <a:t>m</a:t>
                      </a:r>
                      <a:r>
                        <a:rPr lang="hu-HU" sz="1000" dirty="0" err="1" smtClean="0">
                          <a:effectLst/>
                        </a:rPr>
                        <a:t>M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10 </a:t>
                      </a:r>
                      <a:r>
                        <a:rPr lang="hu-HU" sz="1000" dirty="0" err="1" smtClean="0">
                          <a:effectLst/>
                          <a:latin typeface="Symbol" pitchFamily="18" charset="2"/>
                        </a:rPr>
                        <a:t>m</a:t>
                      </a:r>
                      <a:r>
                        <a:rPr lang="hu-HU" sz="1000" dirty="0" err="1" smtClean="0">
                          <a:effectLst/>
                        </a:rPr>
                        <a:t>M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30 </a:t>
                      </a:r>
                      <a:r>
                        <a:rPr lang="hu-HU" sz="1000" dirty="0" err="1" smtClean="0">
                          <a:effectLst/>
                          <a:latin typeface="Symbol" pitchFamily="18" charset="2"/>
                        </a:rPr>
                        <a:t>m</a:t>
                      </a:r>
                      <a:r>
                        <a:rPr lang="hu-HU" sz="1000" dirty="0" err="1" smtClean="0">
                          <a:effectLst/>
                        </a:rPr>
                        <a:t>M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10 </a:t>
                      </a:r>
                      <a:r>
                        <a:rPr lang="hu-HU" sz="1000" dirty="0" err="1" smtClean="0">
                          <a:effectLst/>
                          <a:latin typeface="Symbol" pitchFamily="18" charset="2"/>
                        </a:rPr>
                        <a:t>m</a:t>
                      </a:r>
                      <a:r>
                        <a:rPr lang="hu-HU" sz="1000" dirty="0" err="1" smtClean="0">
                          <a:effectLst/>
                        </a:rPr>
                        <a:t>M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000" dirty="0">
                          <a:effectLst/>
                        </a:rPr>
                        <a:t>30 </a:t>
                      </a:r>
                      <a:r>
                        <a:rPr lang="hu-HU" sz="1000" dirty="0" err="1" smtClean="0">
                          <a:effectLst/>
                          <a:latin typeface="Symbol" pitchFamily="18" charset="2"/>
                        </a:rPr>
                        <a:t>m</a:t>
                      </a:r>
                      <a:r>
                        <a:rPr lang="hu-HU" sz="1000" dirty="0" err="1" smtClean="0">
                          <a:effectLst/>
                        </a:rPr>
                        <a:t>M</a:t>
                      </a: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792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19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29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31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41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12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38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16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29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20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40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18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30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16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26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11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31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9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24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21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40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36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46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>
                          <a:effectLst/>
                        </a:rPr>
                        <a:t>12</a:t>
                      </a:r>
                      <a:endParaRPr lang="hu-H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36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65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solidFill>
                            <a:srgbClr val="FF0000"/>
                          </a:solidFill>
                          <a:effectLst/>
                        </a:rPr>
                        <a:t>99</a:t>
                      </a:r>
                      <a:endParaRPr lang="hu-HU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67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solidFill>
                            <a:srgbClr val="FF0000"/>
                          </a:solidFill>
                          <a:effectLst/>
                        </a:rPr>
                        <a:t>99</a:t>
                      </a:r>
                      <a:endParaRPr lang="hu-HU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30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solidFill>
                            <a:srgbClr val="FF0000"/>
                          </a:solidFill>
                          <a:effectLst/>
                        </a:rPr>
                        <a:t>99</a:t>
                      </a:r>
                      <a:endParaRPr lang="hu-HU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u-HU" sz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1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28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25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50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10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800" dirty="0">
                          <a:effectLst/>
                        </a:rPr>
                        <a:t>40</a:t>
                      </a:r>
                      <a:endParaRPr lang="hu-H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349" name="Object 677"/>
          <p:cNvGraphicFramePr>
            <a:graphicFrameLocks noChangeAspect="1"/>
          </p:cNvGraphicFramePr>
          <p:nvPr/>
        </p:nvGraphicFramePr>
        <p:xfrm>
          <a:off x="4616450" y="1831975"/>
          <a:ext cx="1323975" cy="576263"/>
        </p:xfrm>
        <a:graphic>
          <a:graphicData uri="http://schemas.openxmlformats.org/presentationml/2006/ole">
            <p:oleObj spid="_x0000_s29349" name="CS ChemDraw Drawing" r:id="rId8" imgW="3560208" imgH="1598400" progId="ChemDraw.Document.6.0">
              <p:embed/>
            </p:oleObj>
          </a:graphicData>
        </a:graphic>
      </p:graphicFrame>
      <p:graphicFrame>
        <p:nvGraphicFramePr>
          <p:cNvPr id="29350" name="Object 678"/>
          <p:cNvGraphicFramePr>
            <a:graphicFrameLocks noChangeAspect="1"/>
          </p:cNvGraphicFramePr>
          <p:nvPr/>
        </p:nvGraphicFramePr>
        <p:xfrm>
          <a:off x="4643438" y="2624138"/>
          <a:ext cx="1368425" cy="576262"/>
        </p:xfrm>
        <a:graphic>
          <a:graphicData uri="http://schemas.openxmlformats.org/presentationml/2006/ole">
            <p:oleObj spid="_x0000_s29350" name="CS ChemDraw Drawing" r:id="rId9" imgW="3801884" imgH="1598400" progId="ChemDraw.Document.6.0">
              <p:embed/>
            </p:oleObj>
          </a:graphicData>
        </a:graphic>
      </p:graphicFrame>
      <p:graphicFrame>
        <p:nvGraphicFramePr>
          <p:cNvPr id="29351" name="Object 679"/>
          <p:cNvGraphicFramePr>
            <a:graphicFrameLocks noChangeAspect="1"/>
          </p:cNvGraphicFramePr>
          <p:nvPr/>
        </p:nvGraphicFramePr>
        <p:xfrm>
          <a:off x="4619625" y="3405188"/>
          <a:ext cx="1392238" cy="588962"/>
        </p:xfrm>
        <a:graphic>
          <a:graphicData uri="http://schemas.openxmlformats.org/presentationml/2006/ole">
            <p:oleObj spid="_x0000_s29351" name="CS ChemDraw Drawing" r:id="rId10" imgW="3801884" imgH="1598400" progId="ChemDraw.Document.6.0">
              <p:embed/>
            </p:oleObj>
          </a:graphicData>
        </a:graphic>
      </p:graphicFrame>
      <p:graphicFrame>
        <p:nvGraphicFramePr>
          <p:cNvPr id="29352" name="Object 680"/>
          <p:cNvGraphicFramePr>
            <a:graphicFrameLocks noChangeAspect="1"/>
          </p:cNvGraphicFramePr>
          <p:nvPr/>
        </p:nvGraphicFramePr>
        <p:xfrm>
          <a:off x="4643438" y="4208463"/>
          <a:ext cx="1306512" cy="577850"/>
        </p:xfrm>
        <a:graphic>
          <a:graphicData uri="http://schemas.openxmlformats.org/presentationml/2006/ole">
            <p:oleObj spid="_x0000_s29352" name="CS ChemDraw Drawing" r:id="rId11" imgW="3637400" imgH="1598400" progId="ChemDraw.Document.6.0">
              <p:embed/>
            </p:oleObj>
          </a:graphicData>
        </a:graphic>
      </p:graphicFrame>
      <p:graphicFrame>
        <p:nvGraphicFramePr>
          <p:cNvPr id="29353" name="Object 681"/>
          <p:cNvGraphicFramePr>
            <a:graphicFrameLocks noChangeAspect="1"/>
          </p:cNvGraphicFramePr>
          <p:nvPr/>
        </p:nvGraphicFramePr>
        <p:xfrm>
          <a:off x="4643438" y="4929188"/>
          <a:ext cx="1266825" cy="612775"/>
        </p:xfrm>
        <a:graphic>
          <a:graphicData uri="http://schemas.openxmlformats.org/presentationml/2006/ole">
            <p:oleObj spid="_x0000_s29353" name="CS ChemDraw Drawing" r:id="rId12" imgW="3218616" imgH="1598400" progId="ChemDraw.Document.6.0">
              <p:embed/>
            </p:oleObj>
          </a:graphicData>
        </a:graphic>
      </p:graphicFrame>
      <p:pic>
        <p:nvPicPr>
          <p:cNvPr id="29494" name="Kép 39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716463" y="5649913"/>
            <a:ext cx="1223962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Cím 1"/>
          <p:cNvSpPr>
            <a:spLocks noGrp="1"/>
          </p:cNvSpPr>
          <p:nvPr>
            <p:ph type="title"/>
          </p:nvPr>
        </p:nvSpPr>
        <p:spPr>
          <a:xfrm>
            <a:off x="179388" y="44450"/>
            <a:ext cx="5400675" cy="5032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500" dirty="0" err="1" smtClean="0"/>
              <a:t>Antiproliferatív</a:t>
            </a:r>
            <a:r>
              <a:rPr lang="hu-HU" sz="2500" dirty="0" smtClean="0"/>
              <a:t> hatás II. </a:t>
            </a:r>
            <a:endParaRPr lang="hu-HU" sz="2500" dirty="0"/>
          </a:p>
        </p:txBody>
      </p:sp>
      <p:graphicFrame>
        <p:nvGraphicFramePr>
          <p:cNvPr id="29497" name="Object 825"/>
          <p:cNvGraphicFramePr>
            <a:graphicFrameLocks noChangeAspect="1"/>
          </p:cNvGraphicFramePr>
          <p:nvPr/>
        </p:nvGraphicFramePr>
        <p:xfrm>
          <a:off x="323850" y="4868863"/>
          <a:ext cx="1152525" cy="655637"/>
        </p:xfrm>
        <a:graphic>
          <a:graphicData uri="http://schemas.openxmlformats.org/presentationml/2006/ole">
            <p:oleObj spid="_x0000_s29497" name="CS ChemDraw Drawing" r:id="rId14" imgW="3231000" imgH="183636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388" y="44450"/>
            <a:ext cx="7467600" cy="4953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500" dirty="0" smtClean="0"/>
              <a:t>Összefoglalás</a:t>
            </a:r>
            <a:endParaRPr lang="hu-HU" sz="2500" dirty="0"/>
          </a:p>
        </p:txBody>
      </p:sp>
      <p:graphicFrame>
        <p:nvGraphicFramePr>
          <p:cNvPr id="31171" name="Object 451"/>
          <p:cNvGraphicFramePr>
            <a:graphicFrameLocks noChangeAspect="1"/>
          </p:cNvGraphicFramePr>
          <p:nvPr/>
        </p:nvGraphicFramePr>
        <p:xfrm>
          <a:off x="323850" y="2205038"/>
          <a:ext cx="1771650" cy="1114425"/>
        </p:xfrm>
        <a:graphic>
          <a:graphicData uri="http://schemas.openxmlformats.org/presentationml/2006/ole">
            <p:oleObj spid="_x0000_s31171" name="CS ChemDraw Drawing" r:id="rId4" imgW="2915412" imgH="1836420" progId="ChemDraw.Document.6.0">
              <p:embed/>
            </p:oleObj>
          </a:graphicData>
        </a:graphic>
      </p:graphicFrame>
      <p:graphicFrame>
        <p:nvGraphicFramePr>
          <p:cNvPr id="31172" name="Object 452"/>
          <p:cNvGraphicFramePr>
            <a:graphicFrameLocks noChangeAspect="1"/>
          </p:cNvGraphicFramePr>
          <p:nvPr/>
        </p:nvGraphicFramePr>
        <p:xfrm>
          <a:off x="323850" y="3565525"/>
          <a:ext cx="1800225" cy="1158875"/>
        </p:xfrm>
        <a:graphic>
          <a:graphicData uri="http://schemas.openxmlformats.org/presentationml/2006/ole">
            <p:oleObj spid="_x0000_s31172" name="CS ChemDraw Drawing" r:id="rId5" imgW="2848356" imgH="1836420" progId="ChemDraw.Document.6.0">
              <p:embed/>
            </p:oleObj>
          </a:graphicData>
        </a:graphic>
      </p:graphicFrame>
      <p:graphicFrame>
        <p:nvGraphicFramePr>
          <p:cNvPr id="31173" name="Object 453"/>
          <p:cNvGraphicFramePr>
            <a:graphicFrameLocks noChangeAspect="1"/>
          </p:cNvGraphicFramePr>
          <p:nvPr/>
        </p:nvGraphicFramePr>
        <p:xfrm>
          <a:off x="2725738" y="1027113"/>
          <a:ext cx="693737" cy="774700"/>
        </p:xfrm>
        <a:graphic>
          <a:graphicData uri="http://schemas.openxmlformats.org/presentationml/2006/ole">
            <p:oleObj spid="_x0000_s31173" name="CS ChemDraw Drawing" r:id="rId6" imgW="1126236" imgH="1258824" progId="ChemDraw.Document.6.0">
              <p:embed/>
            </p:oleObj>
          </a:graphicData>
        </a:graphic>
      </p:graphicFrame>
      <p:graphicFrame>
        <p:nvGraphicFramePr>
          <p:cNvPr id="31174" name="Object 454"/>
          <p:cNvGraphicFramePr>
            <a:graphicFrameLocks noChangeAspect="1"/>
          </p:cNvGraphicFramePr>
          <p:nvPr/>
        </p:nvGraphicFramePr>
        <p:xfrm>
          <a:off x="3822700" y="981075"/>
          <a:ext cx="749300" cy="836613"/>
        </p:xfrm>
        <a:graphic>
          <a:graphicData uri="http://schemas.openxmlformats.org/presentationml/2006/ole">
            <p:oleObj spid="_x0000_s31174" name="CS ChemDraw Drawing" r:id="rId7" imgW="1115568" imgH="1248156" progId="ChemDraw.Document.6.0">
              <p:embed/>
            </p:oleObj>
          </a:graphicData>
        </a:graphic>
      </p:graphicFrame>
      <p:graphicFrame>
        <p:nvGraphicFramePr>
          <p:cNvPr id="31175" name="Object 455"/>
          <p:cNvGraphicFramePr>
            <a:graphicFrameLocks noChangeAspect="1"/>
          </p:cNvGraphicFramePr>
          <p:nvPr/>
        </p:nvGraphicFramePr>
        <p:xfrm>
          <a:off x="1547813" y="5157788"/>
          <a:ext cx="917575" cy="792162"/>
        </p:xfrm>
        <a:graphic>
          <a:graphicData uri="http://schemas.openxmlformats.org/presentationml/2006/ole">
            <p:oleObj spid="_x0000_s31175" name="CS ChemDraw Drawing" r:id="rId8" imgW="1467612" imgH="1266444" progId="ChemDraw.Document.6.0">
              <p:embed/>
            </p:oleObj>
          </a:graphicData>
        </a:graphic>
      </p:graphicFrame>
      <p:graphicFrame>
        <p:nvGraphicFramePr>
          <p:cNvPr id="31176" name="Object 456"/>
          <p:cNvGraphicFramePr>
            <a:graphicFrameLocks noChangeAspect="1"/>
          </p:cNvGraphicFramePr>
          <p:nvPr/>
        </p:nvGraphicFramePr>
        <p:xfrm>
          <a:off x="2843213" y="5181600"/>
          <a:ext cx="908050" cy="768350"/>
        </p:xfrm>
        <a:graphic>
          <a:graphicData uri="http://schemas.openxmlformats.org/presentationml/2006/ole">
            <p:oleObj spid="_x0000_s31176" name="CS ChemDraw Drawing" r:id="rId9" imgW="1473708" imgH="1249680" progId="ChemDraw.Document.6.0">
              <p:embed/>
            </p:oleObj>
          </a:graphicData>
        </a:graphic>
      </p:graphicFrame>
      <p:graphicFrame>
        <p:nvGraphicFramePr>
          <p:cNvPr id="31177" name="Object 457"/>
          <p:cNvGraphicFramePr>
            <a:graphicFrameLocks noChangeAspect="1"/>
          </p:cNvGraphicFramePr>
          <p:nvPr/>
        </p:nvGraphicFramePr>
        <p:xfrm>
          <a:off x="5724525" y="1125538"/>
          <a:ext cx="1150938" cy="709612"/>
        </p:xfrm>
        <a:graphic>
          <a:graphicData uri="http://schemas.openxmlformats.org/presentationml/2006/ole">
            <p:oleObj spid="_x0000_s31177" name="CS ChemDraw Drawing" r:id="rId10" imgW="830580" imgH="513588" progId="ChemDraw.Document.6.0">
              <p:embed/>
            </p:oleObj>
          </a:graphicData>
        </a:graphic>
      </p:graphicFrame>
      <p:graphicFrame>
        <p:nvGraphicFramePr>
          <p:cNvPr id="31178" name="Object 458"/>
          <p:cNvGraphicFramePr>
            <a:graphicFrameLocks noChangeAspect="1"/>
          </p:cNvGraphicFramePr>
          <p:nvPr/>
        </p:nvGraphicFramePr>
        <p:xfrm>
          <a:off x="6443663" y="2276475"/>
          <a:ext cx="1223962" cy="939800"/>
        </p:xfrm>
        <a:graphic>
          <a:graphicData uri="http://schemas.openxmlformats.org/presentationml/2006/ole">
            <p:oleObj spid="_x0000_s31178" name="CS ChemDraw Drawing" r:id="rId11" imgW="845820" imgH="649224" progId="ChemDraw.Document.6.0">
              <p:embed/>
            </p:oleObj>
          </a:graphicData>
        </a:graphic>
      </p:graphicFrame>
      <p:sp>
        <p:nvSpPr>
          <p:cNvPr id="31183" name="Téglalap 23"/>
          <p:cNvSpPr>
            <a:spLocks noChangeArrowheads="1"/>
          </p:cNvSpPr>
          <p:nvPr/>
        </p:nvSpPr>
        <p:spPr bwMode="auto">
          <a:xfrm>
            <a:off x="7164388" y="1885950"/>
            <a:ext cx="1260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000" b="1">
                <a:solidFill>
                  <a:srgbClr val="624139"/>
                </a:solidFill>
                <a:latin typeface="Century Schoolbook" pitchFamily="18" charset="0"/>
              </a:rPr>
              <a:t>X = -Br, -I, -SePh</a:t>
            </a:r>
          </a:p>
        </p:txBody>
      </p:sp>
      <p:sp>
        <p:nvSpPr>
          <p:cNvPr id="30" name="Téglalap 29"/>
          <p:cNvSpPr/>
          <p:nvPr/>
        </p:nvSpPr>
        <p:spPr>
          <a:xfrm>
            <a:off x="6732588" y="5106988"/>
            <a:ext cx="1655762" cy="5540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R</a:t>
            </a:r>
            <a:r>
              <a:rPr lang="en-US" sz="1000" b="1" baseline="300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1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= 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-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H, 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-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Ac, </a:t>
            </a:r>
            <a:r>
              <a:rPr lang="hu-HU" sz="1000" b="1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-Ts</a:t>
            </a:r>
            <a:endParaRPr lang="en-US" sz="1000" b="1" baseline="-25000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  <a:p>
            <a:pPr>
              <a:defRPr/>
            </a:pP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R</a:t>
            </a:r>
            <a:r>
              <a:rPr lang="en-US" sz="1000" b="1" baseline="300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2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= 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-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H, 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-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Ac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, -SO</a:t>
            </a:r>
            <a:r>
              <a:rPr lang="hu-HU" sz="1000" b="1" baseline="-250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2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NH</a:t>
            </a:r>
            <a:r>
              <a:rPr lang="hu-HU" sz="1000" b="1" baseline="-250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2</a:t>
            </a:r>
          </a:p>
          <a:p>
            <a:pPr>
              <a:defRPr/>
            </a:pP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R</a:t>
            </a:r>
            <a:r>
              <a:rPr lang="hu-HU" sz="1000" b="1" baseline="300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3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= 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-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H, 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-</a:t>
            </a:r>
            <a:r>
              <a:rPr lang="en-US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Ac</a:t>
            </a:r>
            <a:r>
              <a:rPr lang="hu-HU" sz="10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 </a:t>
            </a:r>
            <a:endParaRPr lang="hu-HU" sz="1000" b="1" baseline="-25000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24576" name="Egyenes összekötő nyíllal 24575"/>
          <p:cNvCxnSpPr/>
          <p:nvPr/>
        </p:nvCxnSpPr>
        <p:spPr>
          <a:xfrm flipH="1">
            <a:off x="2135188" y="2997200"/>
            <a:ext cx="708025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9" name="Egyenes összekötő nyíllal 24578"/>
          <p:cNvCxnSpPr/>
          <p:nvPr/>
        </p:nvCxnSpPr>
        <p:spPr>
          <a:xfrm flipH="1">
            <a:off x="2560638" y="3789363"/>
            <a:ext cx="355600" cy="14446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81" name="Egyenes összekötő nyíllal 24580"/>
          <p:cNvCxnSpPr/>
          <p:nvPr/>
        </p:nvCxnSpPr>
        <p:spPr>
          <a:xfrm flipH="1" flipV="1">
            <a:off x="4248150" y="2174875"/>
            <a:ext cx="36513" cy="53340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84" name="Egyenes összekötő nyíllal 24583"/>
          <p:cNvCxnSpPr/>
          <p:nvPr/>
        </p:nvCxnSpPr>
        <p:spPr>
          <a:xfrm flipV="1">
            <a:off x="5219700" y="2071688"/>
            <a:ext cx="288925" cy="49371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86" name="Egyenes összekötő nyíllal 24585"/>
          <p:cNvCxnSpPr/>
          <p:nvPr/>
        </p:nvCxnSpPr>
        <p:spPr>
          <a:xfrm>
            <a:off x="5580063" y="2997200"/>
            <a:ext cx="576262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88" name="Egyenes összekötő nyíllal 24587"/>
          <p:cNvCxnSpPr/>
          <p:nvPr/>
        </p:nvCxnSpPr>
        <p:spPr>
          <a:xfrm>
            <a:off x="5364163" y="3860800"/>
            <a:ext cx="576262" cy="21590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90" name="Egyenes összekötő nyíllal 24589"/>
          <p:cNvCxnSpPr/>
          <p:nvPr/>
        </p:nvCxnSpPr>
        <p:spPr>
          <a:xfrm>
            <a:off x="4787900" y="4292600"/>
            <a:ext cx="71438" cy="68103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92" name="Egyenes összekötő nyíllal 24591"/>
          <p:cNvCxnSpPr/>
          <p:nvPr/>
        </p:nvCxnSpPr>
        <p:spPr>
          <a:xfrm flipH="1">
            <a:off x="2484438" y="4189413"/>
            <a:ext cx="539750" cy="67945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Egyenes összekötő nyíllal 3"/>
          <p:cNvCxnSpPr/>
          <p:nvPr/>
        </p:nvCxnSpPr>
        <p:spPr>
          <a:xfrm flipH="1" flipV="1">
            <a:off x="3167063" y="2216150"/>
            <a:ext cx="180975" cy="492125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nyíllal 16"/>
          <p:cNvCxnSpPr/>
          <p:nvPr/>
        </p:nvCxnSpPr>
        <p:spPr>
          <a:xfrm flipH="1">
            <a:off x="3492500" y="4365625"/>
            <a:ext cx="142875" cy="576263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179" name="Object 459"/>
          <p:cNvGraphicFramePr>
            <a:graphicFrameLocks noChangeAspect="1"/>
          </p:cNvGraphicFramePr>
          <p:nvPr/>
        </p:nvGraphicFramePr>
        <p:xfrm>
          <a:off x="6113463" y="3678238"/>
          <a:ext cx="2203450" cy="1046162"/>
        </p:xfrm>
        <a:graphic>
          <a:graphicData uri="http://schemas.openxmlformats.org/presentationml/2006/ole">
            <p:oleObj spid="_x0000_s31179" name="CS ChemDraw Drawing" r:id="rId12" imgW="1679448" imgH="800100" progId="ChemDraw.Document.6.0">
              <p:embed/>
            </p:oleObj>
          </a:graphicData>
        </a:graphic>
      </p:graphicFrame>
      <p:graphicFrame>
        <p:nvGraphicFramePr>
          <p:cNvPr id="31180" name="Object 460"/>
          <p:cNvGraphicFramePr>
            <a:graphicFrameLocks noChangeAspect="1"/>
          </p:cNvGraphicFramePr>
          <p:nvPr/>
        </p:nvGraphicFramePr>
        <p:xfrm>
          <a:off x="4211638" y="5046663"/>
          <a:ext cx="2160587" cy="974725"/>
        </p:xfrm>
        <a:graphic>
          <a:graphicData uri="http://schemas.openxmlformats.org/presentationml/2006/ole">
            <p:oleObj spid="_x0000_s31180" name="CS ChemDraw Drawing" r:id="rId13" imgW="1767840" imgH="800100" progId="ChemDraw.Document.6.0">
              <p:embed/>
            </p:oleObj>
          </a:graphicData>
        </a:graphic>
      </p:graphicFrame>
      <p:sp>
        <p:nvSpPr>
          <p:cNvPr id="14" name="Ellipszis 13"/>
          <p:cNvSpPr/>
          <p:nvPr/>
        </p:nvSpPr>
        <p:spPr>
          <a:xfrm rot="19891116">
            <a:off x="120650" y="3624263"/>
            <a:ext cx="2359025" cy="12414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5" name="Ellipszis 14"/>
          <p:cNvSpPr/>
          <p:nvPr/>
        </p:nvSpPr>
        <p:spPr>
          <a:xfrm>
            <a:off x="3563938" y="825500"/>
            <a:ext cx="1295400" cy="12350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31" name="Ellipszis 30"/>
          <p:cNvSpPr/>
          <p:nvPr/>
        </p:nvSpPr>
        <p:spPr>
          <a:xfrm>
            <a:off x="2609850" y="836613"/>
            <a:ext cx="882650" cy="12350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6" name="Ellipszis 15"/>
          <p:cNvSpPr/>
          <p:nvPr/>
        </p:nvSpPr>
        <p:spPr>
          <a:xfrm rot="20507126">
            <a:off x="5953125" y="3630613"/>
            <a:ext cx="2635250" cy="12239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31199" name="Text Box 229"/>
          <p:cNvSpPr txBox="1">
            <a:spLocks noChangeArrowheads="1"/>
          </p:cNvSpPr>
          <p:nvPr/>
        </p:nvSpPr>
        <p:spPr bwMode="auto">
          <a:xfrm>
            <a:off x="8172450" y="5805488"/>
            <a:ext cx="5762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/>
              <a:t>15</a:t>
            </a:r>
          </a:p>
        </p:txBody>
      </p:sp>
      <p:graphicFrame>
        <p:nvGraphicFramePr>
          <p:cNvPr id="31181" name="Object 461"/>
          <p:cNvGraphicFramePr>
            <a:graphicFrameLocks noChangeAspect="1"/>
          </p:cNvGraphicFramePr>
          <p:nvPr/>
        </p:nvGraphicFramePr>
        <p:xfrm>
          <a:off x="3059113" y="2708275"/>
          <a:ext cx="2160587" cy="1225550"/>
        </p:xfrm>
        <a:graphic>
          <a:graphicData uri="http://schemas.openxmlformats.org/presentationml/2006/ole">
            <p:oleObj spid="_x0000_s31181" name="CS ChemDraw Drawing" r:id="rId14" imgW="3240024" imgH="183642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13" y="71438"/>
            <a:ext cx="7467600" cy="652462"/>
          </a:xfrm>
        </p:spPr>
        <p:txBody>
          <a:bodyPr anchor="ctr" anchorCtr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2500" dirty="0" smtClean="0"/>
              <a:t>Köszönettel tartozom:</a:t>
            </a:r>
            <a:endParaRPr lang="hu-HU" sz="2500" dirty="0"/>
          </a:p>
        </p:txBody>
      </p:sp>
      <p:pic>
        <p:nvPicPr>
          <p:cNvPr id="5734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1075" y="4930775"/>
            <a:ext cx="39052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3950" y="3573463"/>
            <a:ext cx="35814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zövegdoboz 5"/>
          <p:cNvSpPr txBox="1"/>
          <p:nvPr/>
        </p:nvSpPr>
        <p:spPr>
          <a:xfrm>
            <a:off x="1571625" y="1317625"/>
            <a:ext cx="6357938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Prof. Dr. </a:t>
            </a:r>
            <a:r>
              <a:rPr lang="hu-HU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Wölfling</a:t>
            </a:r>
            <a:r>
              <a:rPr lang="hu-HU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János</a:t>
            </a:r>
          </a:p>
          <a:p>
            <a:pPr>
              <a:defRPr/>
            </a:pPr>
            <a:r>
              <a:rPr lang="hu-HU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Dr. </a:t>
            </a:r>
            <a:r>
              <a:rPr lang="hu-HU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Mernyák</a:t>
            </a:r>
            <a:r>
              <a:rPr lang="hu-HU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Erzsébet</a:t>
            </a:r>
          </a:p>
          <a:p>
            <a:pPr>
              <a:defRPr/>
            </a:pPr>
            <a:endParaRPr lang="hu-HU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>
              <a:defRPr/>
            </a:pPr>
            <a:r>
              <a:rPr lang="hu-HU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Huber Judit PhD hallgató</a:t>
            </a:r>
          </a:p>
          <a:p>
            <a:pPr>
              <a:defRPr/>
            </a:pPr>
            <a:endParaRPr lang="hu-HU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>
              <a:defRPr/>
            </a:pPr>
            <a:r>
              <a:rPr lang="hu-HU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SZTE </a:t>
            </a:r>
            <a:r>
              <a:rPr lang="hu-HU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Gyógyszerhatástani</a:t>
            </a:r>
            <a:r>
              <a:rPr lang="hu-HU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és </a:t>
            </a:r>
            <a:r>
              <a:rPr lang="hu-HU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Biofarmáciai</a:t>
            </a:r>
            <a:r>
              <a:rPr lang="hu-HU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Intézet</a:t>
            </a:r>
            <a:endParaRPr lang="hu-HU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992</TotalTime>
  <Words>373</Words>
  <Application>Microsoft Office PowerPoint</Application>
  <PresentationFormat>On-screen Show (4:3)</PresentationFormat>
  <Paragraphs>193</Paragraphs>
  <Slides>17</Slides>
  <Notes>3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7</vt:i4>
      </vt:variant>
      <vt:variant>
        <vt:lpstr>Tervezősablon</vt:lpstr>
      </vt:variant>
      <vt:variant>
        <vt:i4>7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32" baseType="lpstr">
      <vt:lpstr>Arial</vt:lpstr>
      <vt:lpstr>Century Schoolbook</vt:lpstr>
      <vt:lpstr>Wingdings</vt:lpstr>
      <vt:lpstr>Wingdings 2</vt:lpstr>
      <vt:lpstr>Calibri</vt:lpstr>
      <vt:lpstr>Symbol</vt:lpstr>
      <vt:lpstr>Times New Roman</vt:lpstr>
      <vt:lpstr>Oriel</vt:lpstr>
      <vt:lpstr>Oriel</vt:lpstr>
      <vt:lpstr>Oriel</vt:lpstr>
      <vt:lpstr>Oriel</vt:lpstr>
      <vt:lpstr>Oriel</vt:lpstr>
      <vt:lpstr>Oriel</vt:lpstr>
      <vt:lpstr>Oriel</vt:lpstr>
      <vt:lpstr>CS ChemDraw Drawing</vt:lpstr>
      <vt:lpstr>ÚJ, OXIGÉN- ÉS HALOGÉNTARTALMÚ ÖSZTRONSZÁRMAZÉKOK SZINTÉZISE ÉS ANTIPROLIFERÁCIÓS VIZSGÁLATA</vt:lpstr>
      <vt:lpstr>IRODALMI ELŐZMÉNYEK I.  A D-SZEKOALDEHID ELŐÁLLÍTÁSA</vt:lpstr>
      <vt:lpstr>IRODALMI ELŐZMÉNYEK II.  D-HOMOÖSZTRON EPIMEREK HATÁSTANA</vt:lpstr>
      <vt:lpstr>IRODALMI ELŐZMÉNYEK III.  TETRAHIDROPIRÁN ÉS d-LAKTON SZÁRMAZÉKOK</vt:lpstr>
      <vt:lpstr>CÉLKITŰZÉS</vt:lpstr>
      <vt:lpstr>KÍSÉRLETI EREDMÉNYEK I.  INTRAMOLEKULÁS PRINS-REAKCIÓ</vt:lpstr>
      <vt:lpstr>KÍSÉRLETI EREDMÉNYEK II.  D-HOMO-ALKOHOLOK ELŐÁLLÍTÁSA</vt:lpstr>
      <vt:lpstr>KÍSÉRLETI EREDMÉNYEK III.  EPOXIDÁLÁS</vt:lpstr>
      <vt:lpstr>KÍSÉRLETI EREDMÉNYEK IV. A SZEKOALKOHOL ÉS A SZEKOKARBONSAV ELŐÁLLÍTÁSA</vt:lpstr>
      <vt:lpstr>KÍSÉRLETI EREDMÉNYEK V.  GYŰRŰS ÉTEREK ÉS LAKTONOK ELŐÁLLÍTÁSA </vt:lpstr>
      <vt:lpstr>11. dia</vt:lpstr>
      <vt:lpstr>KÍSÉRLETI EREDMÉNYEK VI. A GYŰRŰS ÉTEREK SZERKEZETVIZSGÁLATA </vt:lpstr>
      <vt:lpstr>KÍSÉRLETI EREDMÉNYEK VII.  SZEKOSZÁRMAZÉKOK ELŐÁLLÍTÁSA </vt:lpstr>
      <vt:lpstr>ANTIPROLIFERATÍV HATÁS I. </vt:lpstr>
      <vt:lpstr>ANTIPROLIFERATÍV HATÁS II. </vt:lpstr>
      <vt:lpstr>ÖSSZEFOGLALÁS</vt:lpstr>
      <vt:lpstr>KÖSZÖNETTEL TARTOZOM: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Johanna</dc:creator>
  <cp:lastModifiedBy>Böbe</cp:lastModifiedBy>
  <cp:revision>164</cp:revision>
  <dcterms:created xsi:type="dcterms:W3CDTF">2012-06-25T12:22:40Z</dcterms:created>
  <dcterms:modified xsi:type="dcterms:W3CDTF">2012-11-15T09:42:52Z</dcterms:modified>
</cp:coreProperties>
</file>